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5"/>
  </p:sldMasterIdLst>
  <p:notesMasterIdLst>
    <p:notesMasterId r:id="rId37"/>
  </p:notesMasterIdLst>
  <p:handoutMasterIdLst>
    <p:handoutMasterId r:id="rId38"/>
  </p:handoutMasterIdLst>
  <p:sldIdLst>
    <p:sldId id="336" r:id="rId6"/>
    <p:sldId id="269" r:id="rId7"/>
    <p:sldId id="337" r:id="rId8"/>
    <p:sldId id="338" r:id="rId9"/>
    <p:sldId id="340" r:id="rId10"/>
    <p:sldId id="339" r:id="rId11"/>
    <p:sldId id="353" r:id="rId12"/>
    <p:sldId id="323" r:id="rId13"/>
    <p:sldId id="324" r:id="rId14"/>
    <p:sldId id="325" r:id="rId15"/>
    <p:sldId id="326" r:id="rId16"/>
    <p:sldId id="327" r:id="rId17"/>
    <p:sldId id="328" r:id="rId18"/>
    <p:sldId id="329" r:id="rId19"/>
    <p:sldId id="330" r:id="rId20"/>
    <p:sldId id="331" r:id="rId21"/>
    <p:sldId id="332" r:id="rId22"/>
    <p:sldId id="333" r:id="rId23"/>
    <p:sldId id="334" r:id="rId24"/>
    <p:sldId id="342" r:id="rId25"/>
    <p:sldId id="343" r:id="rId26"/>
    <p:sldId id="344" r:id="rId27"/>
    <p:sldId id="345" r:id="rId28"/>
    <p:sldId id="346" r:id="rId29"/>
    <p:sldId id="347" r:id="rId30"/>
    <p:sldId id="348" r:id="rId31"/>
    <p:sldId id="349" r:id="rId32"/>
    <p:sldId id="350" r:id="rId33"/>
    <p:sldId id="351" r:id="rId34"/>
    <p:sldId id="352" r:id="rId35"/>
    <p:sldId id="341" r:id="rId36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B5FDBF3-A19D-474A-840A-2A1D1598BC51}">
          <p14:sldIdLst>
            <p14:sldId id="336"/>
            <p14:sldId id="269"/>
            <p14:sldId id="337"/>
            <p14:sldId id="338"/>
            <p14:sldId id="340"/>
            <p14:sldId id="339"/>
            <p14:sldId id="353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41"/>
          </p14:sldIdLst>
        </p14:section>
        <p14:section name="Untitled Section" id="{80B7ABE3-D624-49CF-B766-4048334B3256}">
          <p14:sldIdLst/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hristina M. Cox " initials="CM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53"/>
    <a:srgbClr val="5BAE46"/>
    <a:srgbClr val="036A37"/>
    <a:srgbClr val="36AD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67" autoAdjust="0"/>
    <p:restoredTop sz="90653" autoAdjust="0"/>
  </p:normalViewPr>
  <p:slideViewPr>
    <p:cSldViewPr>
      <p:cViewPr varScale="1">
        <p:scale>
          <a:sx n="72" d="100"/>
          <a:sy n="72" d="100"/>
        </p:scale>
        <p:origin x="-34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882"/>
    </p:cViewPr>
  </p:sorterViewPr>
  <p:notesViewPr>
    <p:cSldViewPr>
      <p:cViewPr varScale="1">
        <p:scale>
          <a:sx n="88" d="100"/>
          <a:sy n="88" d="100"/>
        </p:scale>
        <p:origin x="-3870" y="-12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27"/>
    </mc:Choice>
    <mc:Fallback>
      <c:style val="27"/>
    </mc:Fallback>
  </mc:AlternateContent>
  <c:chart>
    <c:autoTitleDeleted val="1"/>
    <c:plotArea>
      <c:layout/>
      <c:pieChart>
        <c:varyColors val="1"/>
        <c:ser>
          <c:idx val="0"/>
          <c:order val="0"/>
          <c:cat>
            <c:strRef>
              <c:f>Sheet1!$A$1:$A$5</c:f>
              <c:strCache>
                <c:ptCount val="5"/>
                <c:pt idx="0">
                  <c:v>Agency Feedback</c:v>
                </c:pt>
                <c:pt idx="1">
                  <c:v>Data Sets/Repositories</c:v>
                </c:pt>
                <c:pt idx="2">
                  <c:v>Transparency</c:v>
                </c:pt>
                <c:pt idx="3">
                  <c:v>Technology</c:v>
                </c:pt>
                <c:pt idx="4">
                  <c:v>Bureau Goals/Objectives</c:v>
                </c:pt>
              </c:strCache>
            </c:strRef>
          </c:cat>
          <c:val>
            <c:numRef>
              <c:f>Sheet1!$B$1:$B$5</c:f>
              <c:numCache>
                <c:formatCode>General</c:formatCode>
                <c:ptCount val="5"/>
                <c:pt idx="0">
                  <c:v>35</c:v>
                </c:pt>
                <c:pt idx="1">
                  <c:v>25</c:v>
                </c:pt>
                <c:pt idx="2">
                  <c:v>15</c:v>
                </c:pt>
                <c:pt idx="3">
                  <c:v>10</c:v>
                </c:pt>
                <c:pt idx="4">
                  <c:v>15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7840" cy="464820"/>
          </a:xfrm>
          <a:prstGeom prst="rect">
            <a:avLst/>
          </a:prstGeom>
        </p:spPr>
        <p:txBody>
          <a:bodyPr vert="horz" lIns="93855" tIns="46928" rIns="93855" bIns="46928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9" y="0"/>
            <a:ext cx="3037840" cy="464820"/>
          </a:xfrm>
          <a:prstGeom prst="rect">
            <a:avLst/>
          </a:prstGeom>
        </p:spPr>
        <p:txBody>
          <a:bodyPr vert="horz" lIns="93855" tIns="46928" rIns="93855" bIns="46928" rtlCol="0"/>
          <a:lstStyle>
            <a:lvl1pPr algn="r">
              <a:defRPr sz="1200"/>
            </a:lvl1pPr>
          </a:lstStyle>
          <a:p>
            <a:fld id="{88B72C4B-9D2E-48EF-B63D-9EC6DE19A3C8}" type="datetimeFigureOut">
              <a:rPr lang="en-US" smtClean="0"/>
              <a:t>5/5/2016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829967"/>
            <a:ext cx="3037840" cy="464820"/>
          </a:xfrm>
          <a:prstGeom prst="rect">
            <a:avLst/>
          </a:prstGeom>
        </p:spPr>
        <p:txBody>
          <a:bodyPr vert="horz" lIns="93855" tIns="46928" rIns="93855" bIns="46928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9" y="8829967"/>
            <a:ext cx="3037840" cy="464820"/>
          </a:xfrm>
          <a:prstGeom prst="rect">
            <a:avLst/>
          </a:prstGeom>
        </p:spPr>
        <p:txBody>
          <a:bodyPr vert="horz" lIns="93855" tIns="46928" rIns="93855" bIns="46928" rtlCol="0" anchor="b"/>
          <a:lstStyle>
            <a:lvl1pPr algn="r">
              <a:defRPr sz="1200"/>
            </a:lvl1pPr>
          </a:lstStyle>
          <a:p>
            <a:fld id="{6948DC64-BE8D-464E-916C-2D09856255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1046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7840" cy="464820"/>
          </a:xfrm>
          <a:prstGeom prst="rect">
            <a:avLst/>
          </a:prstGeom>
        </p:spPr>
        <p:txBody>
          <a:bodyPr vert="horz" lIns="93855" tIns="46928" rIns="93855" bIns="46928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9" y="0"/>
            <a:ext cx="3037840" cy="464820"/>
          </a:xfrm>
          <a:prstGeom prst="rect">
            <a:avLst/>
          </a:prstGeom>
        </p:spPr>
        <p:txBody>
          <a:bodyPr vert="horz" lIns="93855" tIns="46928" rIns="93855" bIns="46928" rtlCol="0"/>
          <a:lstStyle>
            <a:lvl1pPr algn="r">
              <a:defRPr sz="1200"/>
            </a:lvl1pPr>
          </a:lstStyle>
          <a:p>
            <a:fld id="{59E45C4A-76D3-4E86-ADC8-C599867EC4DB}" type="datetimeFigureOut">
              <a:rPr lang="en-US" smtClean="0"/>
              <a:t>5/5/2016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855" tIns="46928" rIns="93855" bIns="46928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855" tIns="46928" rIns="93855" bIns="46928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829967"/>
            <a:ext cx="3037840" cy="464820"/>
          </a:xfrm>
          <a:prstGeom prst="rect">
            <a:avLst/>
          </a:prstGeom>
        </p:spPr>
        <p:txBody>
          <a:bodyPr vert="horz" lIns="93855" tIns="46928" rIns="93855" bIns="46928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9" y="8829967"/>
            <a:ext cx="3037840" cy="464820"/>
          </a:xfrm>
          <a:prstGeom prst="rect">
            <a:avLst/>
          </a:prstGeom>
        </p:spPr>
        <p:txBody>
          <a:bodyPr vert="horz" lIns="93855" tIns="46928" rIns="93855" bIns="46928" rtlCol="0" anchor="b"/>
          <a:lstStyle>
            <a:lvl1pPr algn="r">
              <a:defRPr sz="1200"/>
            </a:lvl1pPr>
          </a:lstStyle>
          <a:p>
            <a:fld id="{F84A17C7-C699-4286-8B95-0D2EA1AEB0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347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4A17C7-C699-4286-8B95-0D2EA1AEB02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9625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4A17C7-C699-4286-8B95-0D2EA1AEB026}" type="slidenum">
              <a:rPr lang="en-US" smtClean="0">
                <a:solidFill>
                  <a:prstClr val="black"/>
                </a:solidFill>
              </a:rPr>
              <a:pPr/>
              <a:t>19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16436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FIR Overview</a:t>
            </a:r>
          </a:p>
          <a:p>
            <a:pPr lvl="0"/>
            <a:r>
              <a:rPr lang="en-US" dirty="0"/>
              <a:t>- The purpose of FIR is to provide a single touch-point for financial management information to improve transparency and accountability within the federal government</a:t>
            </a:r>
          </a:p>
          <a:p>
            <a:pPr lvl="0"/>
            <a:r>
              <a:rPr lang="en-US" dirty="0"/>
              <a:t>- The FIR supports the transparency and accountability objectives of the federal government by making financial reporting and analysis more easily accessible.</a:t>
            </a:r>
          </a:p>
          <a:p>
            <a:r>
              <a:rPr lang="en-US" dirty="0"/>
              <a:t>- Information is provided through interactive reports, dashboards, and visualizations that will expand over time</a:t>
            </a:r>
          </a:p>
          <a:p>
            <a:pPr defTabSz="938550">
              <a:defRPr/>
            </a:pPr>
            <a:r>
              <a:rPr lang="en-US" dirty="0"/>
              <a:t>- Provide insight and access to information for data trends and pattern analysis to enable improved agency decision making and operational efficiency</a:t>
            </a:r>
          </a:p>
          <a:p>
            <a:endParaRPr lang="en-US" dirty="0" smtClean="0"/>
          </a:p>
          <a:p>
            <a:r>
              <a:rPr lang="en-US" dirty="0" smtClean="0"/>
              <a:t>Promotes operational efficiency by:</a:t>
            </a:r>
          </a:p>
          <a:p>
            <a:r>
              <a:rPr lang="en-US" sz="2900" dirty="0"/>
              <a:t>- Providing insight into financial data for improved agency decision making</a:t>
            </a:r>
          </a:p>
          <a:p>
            <a:r>
              <a:rPr lang="en-US" sz="2400" dirty="0"/>
              <a:t>- Providing a single, integrated system to query data and view reports</a:t>
            </a:r>
          </a:p>
          <a:p>
            <a:r>
              <a:rPr lang="en-US" sz="2400" dirty="0"/>
              <a:t>- Robust and intuitive web front-end for analyzing data trends and patterns</a:t>
            </a:r>
          </a:p>
          <a:p>
            <a:pPr marL="351956" indent="-351956">
              <a:buFontTx/>
              <a:buChar char="-"/>
            </a:pPr>
            <a:endParaRPr lang="en-US" sz="2400" dirty="0"/>
          </a:p>
          <a:p>
            <a:r>
              <a:rPr lang="en-US" sz="2400" dirty="0"/>
              <a:t>Other:</a:t>
            </a:r>
          </a:p>
          <a:p>
            <a:r>
              <a:rPr lang="en-US" sz="2400" dirty="0"/>
              <a:t>- Two major releases implemented in 2015, with three additional releases in 2016 (one already completed). The team is moving to a cadence of three releases per year. </a:t>
            </a:r>
          </a:p>
          <a:p>
            <a:r>
              <a:rPr lang="en-US" sz="2400" dirty="0"/>
              <a:t>- Releases to data have been focused on setting up the infrastructure, UI, and various connectivity and reporting opportunities with Fiscal Service business lines.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4A17C7-C699-4286-8B95-0D2EA1AEB02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9755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Promotes operational efficiency by:</a:t>
            </a:r>
          </a:p>
          <a:p>
            <a:r>
              <a:rPr lang="en-US" sz="2900" dirty="0"/>
              <a:t>- Providing insight into financial data for improved agency decision making</a:t>
            </a:r>
          </a:p>
          <a:p>
            <a:r>
              <a:rPr lang="en-US" sz="2400" dirty="0"/>
              <a:t>- Providing a single, integrated system to query data and view reports</a:t>
            </a:r>
          </a:p>
          <a:p>
            <a:r>
              <a:rPr lang="en-US" sz="2400" dirty="0"/>
              <a:t>- Robust and intuitive web front-end for analyzing data trends and patterns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4A17C7-C699-4286-8B95-0D2EA1AEB02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9755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Promotes operational efficiency by:</a:t>
            </a:r>
          </a:p>
          <a:p>
            <a:r>
              <a:rPr lang="en-US" sz="2900" dirty="0"/>
              <a:t>- Providing insight into financial data for improved agency decision making</a:t>
            </a:r>
          </a:p>
          <a:p>
            <a:r>
              <a:rPr lang="en-US" sz="2400" dirty="0"/>
              <a:t>- Providing a single, integrated system to query data and view reports</a:t>
            </a:r>
          </a:p>
          <a:p>
            <a:r>
              <a:rPr lang="en-US" sz="2400" dirty="0"/>
              <a:t>- Robust and intuitive web front-end for analyzing data trends and patterns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4A17C7-C699-4286-8B95-0D2EA1AEB02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9755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Clearly, there are multiple factors that contribute to the development of the FIR.  As</a:t>
            </a:r>
            <a:r>
              <a:rPr lang="en-US" baseline="0" dirty="0" smtClean="0"/>
              <a:t> you can see, the largest (and most important/influential) is agency/user feedback. 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Every time an agency provides feedback, it</a:t>
            </a:r>
            <a:r>
              <a:rPr lang="en-US" baseline="0" dirty="0" smtClean="0"/>
              <a:t> is provided to our development team to drive future technology</a:t>
            </a:r>
            <a:r>
              <a:rPr lang="en-US" dirty="0" smtClean="0"/>
              <a:t>.  There</a:t>
            </a:r>
            <a:r>
              <a:rPr lang="en-US" baseline="0" dirty="0" smtClean="0"/>
              <a:t> are different ways that we use feedback, such as:</a:t>
            </a:r>
          </a:p>
          <a:p>
            <a:pPr marL="175978" indent="-175978">
              <a:buFontTx/>
              <a:buChar char="-"/>
            </a:pPr>
            <a:r>
              <a:rPr lang="en-US" baseline="0" dirty="0" smtClean="0"/>
              <a:t>Enhancements to the portal</a:t>
            </a:r>
          </a:p>
          <a:p>
            <a:pPr marL="175978" indent="-175978">
              <a:buFontTx/>
              <a:buChar char="-"/>
            </a:pPr>
            <a:r>
              <a:rPr lang="en-US" baseline="0" dirty="0" smtClean="0"/>
              <a:t>Guiding future data prioritization</a:t>
            </a:r>
          </a:p>
          <a:p>
            <a:pPr marL="175978" indent="-175978">
              <a:buFontTx/>
              <a:buChar char="-"/>
            </a:pPr>
            <a:r>
              <a:rPr lang="en-US" baseline="0" dirty="0" smtClean="0"/>
              <a:t>Improve processes for onboarding</a:t>
            </a:r>
          </a:p>
          <a:p>
            <a:pPr marL="175978" indent="-175978">
              <a:buFontTx/>
              <a:buChar char="-"/>
            </a:pPr>
            <a:endParaRPr lang="en-US" baseline="0" dirty="0" smtClean="0"/>
          </a:p>
          <a:p>
            <a:pPr defTabSz="938550">
              <a:defRPr/>
            </a:pPr>
            <a:r>
              <a:rPr lang="en-US" baseline="0" dirty="0" smtClean="0"/>
              <a:t>As our Outreach Team continues to build relationships with agencies, we will be asking more  probing questions.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4A17C7-C699-4286-8B95-0D2EA1AEB02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6343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4A17C7-C699-4286-8B95-0D2EA1AEB026}" type="slidenum">
              <a:rPr lang="en-US" smtClean="0">
                <a:solidFill>
                  <a:prstClr val="black"/>
                </a:solidFill>
              </a:rPr>
              <a:pPr/>
              <a:t>31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45037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SzPct val="90000"/>
              <a:buFont typeface="Wingdings" panose="05000000000000000000" pitchFamily="2" charset="2"/>
              <a:buChar char="§"/>
              <a:defRPr/>
            </a:pPr>
            <a:r>
              <a:rPr lang="en-US" dirty="0">
                <a:solidFill>
                  <a:srgbClr val="043253"/>
                </a:solidFill>
              </a:rPr>
              <a:t>In 2012, the Fiscal Assistant Secretary commissioned a McKinsey study through the Office of Financial Innovation and Transformation (FIT) to assess cost/benefits of centralizing receivables government-wide</a:t>
            </a:r>
          </a:p>
          <a:p>
            <a:pPr>
              <a:buSzPct val="90000"/>
              <a:buFont typeface="Wingdings" panose="05000000000000000000" pitchFamily="2" charset="2"/>
              <a:buChar char="§"/>
              <a:defRPr/>
            </a:pPr>
            <a:endParaRPr lang="en-US" dirty="0">
              <a:solidFill>
                <a:srgbClr val="043253"/>
              </a:solidFill>
            </a:endParaRPr>
          </a:p>
          <a:p>
            <a:pPr>
              <a:buSzPct val="90000"/>
              <a:buFont typeface="Wingdings" panose="05000000000000000000" pitchFamily="2" charset="2"/>
              <a:buChar char="§"/>
              <a:defRPr/>
            </a:pPr>
            <a:r>
              <a:rPr lang="en-US" dirty="0">
                <a:solidFill>
                  <a:srgbClr val="043253"/>
                </a:solidFill>
              </a:rPr>
              <a:t>Results were favorable, and FIT partnered with Treasury’s Fiscal Service Debt Management Service (DMS) division to pilot the CRS program</a:t>
            </a:r>
          </a:p>
          <a:p>
            <a:pPr>
              <a:buSzPct val="90000"/>
              <a:defRPr/>
            </a:pPr>
            <a:endParaRPr lang="en-US" dirty="0">
              <a:solidFill>
                <a:srgbClr val="043253"/>
              </a:solidFill>
            </a:endParaRPr>
          </a:p>
          <a:p>
            <a:pPr>
              <a:buSzPct val="90000"/>
              <a:buFont typeface="Wingdings" panose="05000000000000000000" pitchFamily="2" charset="2"/>
              <a:buChar char="§"/>
              <a:defRPr/>
            </a:pPr>
            <a:r>
              <a:rPr lang="en-US" dirty="0">
                <a:solidFill>
                  <a:srgbClr val="043253"/>
                </a:solidFill>
              </a:rPr>
              <a:t>DMS partnered with a Financial Agent and established a Financial Agent Agreement for three years, with two optional one-year extension terms</a:t>
            </a:r>
          </a:p>
          <a:p>
            <a:pPr>
              <a:buSzPct val="90000"/>
              <a:defRPr/>
            </a:pPr>
            <a:endParaRPr lang="en-US" dirty="0">
              <a:solidFill>
                <a:srgbClr val="043253"/>
              </a:solidFill>
            </a:endParaRPr>
          </a:p>
          <a:p>
            <a:pPr>
              <a:buSzPct val="90000"/>
              <a:buFont typeface="Wingdings" panose="05000000000000000000" pitchFamily="2" charset="2"/>
              <a:buChar char="§"/>
              <a:defRPr/>
            </a:pPr>
            <a:r>
              <a:rPr lang="en-US" dirty="0">
                <a:solidFill>
                  <a:srgbClr val="043253"/>
                </a:solidFill>
              </a:rPr>
              <a:t>CRS went live on December 31, 2012 and began servicing accounts receivable in January 2013</a:t>
            </a:r>
            <a:endParaRPr lang="en-US" sz="14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4A17C7-C699-4286-8B95-0D2EA1AEB026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20961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4A17C7-C699-4286-8B95-0D2EA1AEB026}" type="slidenum">
              <a:rPr lang="en-US" smtClean="0">
                <a:solidFill>
                  <a:prstClr val="black"/>
                </a:solidFill>
              </a:rPr>
              <a:pPr/>
              <a:t>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17929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4A17C7-C699-4286-8B95-0D2EA1AEB026}" type="slidenum">
              <a:rPr lang="en-US" smtClean="0">
                <a:solidFill>
                  <a:prstClr val="black"/>
                </a:solidFill>
              </a:rPr>
              <a:pPr/>
              <a:t>10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04986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4A17C7-C699-4286-8B95-0D2EA1AEB026}" type="slidenum">
              <a:rPr lang="en-US" smtClean="0">
                <a:solidFill>
                  <a:prstClr val="black"/>
                </a:solidFill>
              </a:rPr>
              <a:pPr/>
              <a:t>11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972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4A17C7-C699-4286-8B95-0D2EA1AEB026}" type="slidenum">
              <a:rPr lang="en-US" smtClean="0">
                <a:solidFill>
                  <a:prstClr val="black"/>
                </a:solidFill>
              </a:rPr>
              <a:pPr/>
              <a:t>12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55538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4A17C7-C699-4286-8B95-0D2EA1AEB026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55538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4A17C7-C699-4286-8B95-0D2EA1AEB026}" type="slidenum">
              <a:rPr lang="en-US" smtClean="0">
                <a:solidFill>
                  <a:prstClr val="black"/>
                </a:solidFill>
              </a:rPr>
              <a:pPr/>
              <a:t>14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55538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4A17C7-C699-4286-8B95-0D2EA1AEB026}" type="slidenum">
              <a:rPr lang="en-US" smtClean="0">
                <a:solidFill>
                  <a:prstClr val="black"/>
                </a:solidFill>
              </a:rPr>
              <a:pPr/>
              <a:t>15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5553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scal Servic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6129250"/>
            <a:ext cx="9144000" cy="720703"/>
          </a:xfrm>
          <a:prstGeom prst="rect">
            <a:avLst/>
          </a:prstGeom>
          <a:solidFill>
            <a:srgbClr val="01285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12856"/>
              </a:solidFill>
            </a:endParaRPr>
          </a:p>
        </p:txBody>
      </p:sp>
      <p:pic>
        <p:nvPicPr>
          <p:cNvPr id="6" name="Picture 2" descr="http://fiscalservice.treasuryecm.gov/fs/support/GAC/StyleGuideLogos/Fiscal%20Service%20-%20Horizontal%20-%20Color%20-%20Treasury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45820"/>
            <a:ext cx="5212079" cy="164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8322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Logo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6129250"/>
            <a:ext cx="9144000" cy="720703"/>
          </a:xfrm>
          <a:prstGeom prst="rect">
            <a:avLst/>
          </a:prstGeom>
          <a:solidFill>
            <a:srgbClr val="01285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12856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83"/>
          <a:stretch/>
        </p:blipFill>
        <p:spPr>
          <a:xfrm>
            <a:off x="7040492" y="6212133"/>
            <a:ext cx="1821992" cy="554935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228600" y="335280"/>
            <a:ext cx="5212080" cy="164592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2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picture to add business line or product/ service sub logo</a:t>
            </a:r>
          </a:p>
        </p:txBody>
      </p:sp>
    </p:spTree>
    <p:extLst>
      <p:ext uri="{BB962C8B-B14F-4D97-AF65-F5344CB8AC3E}">
        <p14:creationId xmlns:p14="http://schemas.microsoft.com/office/powerpoint/2010/main" val="956289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 userDrawn="1"/>
        </p:nvSpPr>
        <p:spPr>
          <a:xfrm>
            <a:off x="228600" y="965676"/>
            <a:ext cx="8686800" cy="5206524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228600" y="6232022"/>
            <a:ext cx="8686800" cy="0"/>
          </a:xfrm>
          <a:prstGeom prst="line">
            <a:avLst/>
          </a:prstGeom>
          <a:ln w="9525">
            <a:solidFill>
              <a:srgbClr val="0432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2587431" y="6389370"/>
            <a:ext cx="396913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800" kern="1200">
                <a:solidFill>
                  <a:srgbClr val="043253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12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EAD </a:t>
            </a:r>
            <a:r>
              <a:rPr lang="en-US" sz="14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∙ </a:t>
            </a:r>
            <a:r>
              <a:rPr lang="en-US" sz="16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12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RANSFORM </a:t>
            </a:r>
            <a:r>
              <a:rPr lang="en-US" sz="14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∙ </a:t>
            </a:r>
            <a:r>
              <a:rPr lang="en-US" sz="16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12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ELIVER</a:t>
            </a:r>
            <a:endParaRPr lang="en-US" b="1" spc="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228600" y="892996"/>
            <a:ext cx="8686800" cy="0"/>
          </a:xfrm>
          <a:prstGeom prst="line">
            <a:avLst/>
          </a:prstGeom>
          <a:ln w="28575">
            <a:solidFill>
              <a:srgbClr val="0432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lide Number Placeholder 5"/>
          <p:cNvSpPr txBox="1">
            <a:spLocks/>
          </p:cNvSpPr>
          <p:nvPr userDrawn="1"/>
        </p:nvSpPr>
        <p:spPr>
          <a:xfrm>
            <a:off x="152400" y="6400800"/>
            <a:ext cx="1143000" cy="3048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Page</a:t>
            </a:r>
            <a:r>
              <a:rPr lang="en-US" sz="140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fld id="{23B54F64-4D77-425A-BD5E-0504AD8FCA49}" type="slidenum">
              <a:rPr 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" name="Picture 19" descr="4C_FS_HORZ_wTreasuryTag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6256946"/>
            <a:ext cx="1752600" cy="553453"/>
          </a:xfrm>
          <a:prstGeom prst="rect">
            <a:avLst/>
          </a:prstGeom>
        </p:spPr>
      </p:pic>
      <p:sp>
        <p:nvSpPr>
          <p:cNvPr id="22" name="Content Placeholder 21"/>
          <p:cNvSpPr>
            <a:spLocks noGrp="1"/>
          </p:cNvSpPr>
          <p:nvPr>
            <p:ph sz="quarter" idx="10" hasCustomPrompt="1"/>
          </p:nvPr>
        </p:nvSpPr>
        <p:spPr>
          <a:xfrm>
            <a:off x="228600" y="965676"/>
            <a:ext cx="8686800" cy="5206524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Click to edit text 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21"/>
          <p:cNvSpPr>
            <a:spLocks noGrp="1"/>
          </p:cNvSpPr>
          <p:nvPr>
            <p:ph sz="quarter" idx="11" hasCustomPrompt="1"/>
          </p:nvPr>
        </p:nvSpPr>
        <p:spPr>
          <a:xfrm>
            <a:off x="228600" y="152400"/>
            <a:ext cx="8686800" cy="685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36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152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990600"/>
            <a:ext cx="4267200" cy="51355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90600"/>
            <a:ext cx="4267200" cy="51355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228600" y="6232022"/>
            <a:ext cx="8686800" cy="0"/>
          </a:xfrm>
          <a:prstGeom prst="line">
            <a:avLst/>
          </a:prstGeom>
          <a:ln w="9525">
            <a:solidFill>
              <a:srgbClr val="0432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4"/>
          <p:cNvSpPr txBox="1">
            <a:spLocks/>
          </p:cNvSpPr>
          <p:nvPr userDrawn="1"/>
        </p:nvSpPr>
        <p:spPr>
          <a:xfrm>
            <a:off x="2587431" y="6389370"/>
            <a:ext cx="396913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800" kern="1200">
                <a:solidFill>
                  <a:srgbClr val="043253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12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EAD </a:t>
            </a:r>
            <a:r>
              <a:rPr lang="en-US" sz="14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∙ </a:t>
            </a:r>
            <a:r>
              <a:rPr lang="en-US" sz="16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12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RANSFORM </a:t>
            </a:r>
            <a:r>
              <a:rPr lang="en-US" sz="14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∙ </a:t>
            </a:r>
            <a:r>
              <a:rPr lang="en-US" sz="16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12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ELIVER</a:t>
            </a:r>
            <a:endParaRPr lang="en-US" b="1" spc="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28600" y="892996"/>
            <a:ext cx="8686800" cy="0"/>
          </a:xfrm>
          <a:prstGeom prst="line">
            <a:avLst/>
          </a:prstGeom>
          <a:ln w="28575">
            <a:solidFill>
              <a:srgbClr val="0432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4C_FS_HORZ_wTreasuryTag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6256946"/>
            <a:ext cx="1752600" cy="553453"/>
          </a:xfrm>
          <a:prstGeom prst="rect">
            <a:avLst/>
          </a:prstGeom>
        </p:spPr>
      </p:pic>
      <p:sp>
        <p:nvSpPr>
          <p:cNvPr id="15" name="Content Placeholder 21"/>
          <p:cNvSpPr>
            <a:spLocks noGrp="1"/>
          </p:cNvSpPr>
          <p:nvPr>
            <p:ph sz="quarter" idx="11" hasCustomPrompt="1"/>
          </p:nvPr>
        </p:nvSpPr>
        <p:spPr>
          <a:xfrm>
            <a:off x="228600" y="152400"/>
            <a:ext cx="8686800" cy="685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36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22" name="Slide Number Placeholder 5"/>
          <p:cNvSpPr txBox="1">
            <a:spLocks/>
          </p:cNvSpPr>
          <p:nvPr userDrawn="1"/>
        </p:nvSpPr>
        <p:spPr>
          <a:xfrm>
            <a:off x="152400" y="6400800"/>
            <a:ext cx="1143000" cy="3048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Page</a:t>
            </a:r>
            <a:r>
              <a:rPr lang="en-US" sz="140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fld id="{23B54F64-4D77-425A-BD5E-0504AD8FCA49}" type="slidenum">
              <a:rPr 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1042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990600"/>
            <a:ext cx="4270811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1676400"/>
            <a:ext cx="4268788" cy="4449763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7048" y="990600"/>
            <a:ext cx="423800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4" y="1676400"/>
            <a:ext cx="4242816" cy="4449763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228600" y="6232022"/>
            <a:ext cx="8686800" cy="0"/>
          </a:xfrm>
          <a:prstGeom prst="line">
            <a:avLst/>
          </a:prstGeom>
          <a:ln w="9525">
            <a:solidFill>
              <a:srgbClr val="0432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/>
          <p:cNvSpPr txBox="1">
            <a:spLocks/>
          </p:cNvSpPr>
          <p:nvPr userDrawn="1"/>
        </p:nvSpPr>
        <p:spPr>
          <a:xfrm>
            <a:off x="2587431" y="6389370"/>
            <a:ext cx="396913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800" kern="1200">
                <a:solidFill>
                  <a:srgbClr val="043253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12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EAD </a:t>
            </a:r>
            <a:r>
              <a:rPr lang="en-US" sz="14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∙ </a:t>
            </a:r>
            <a:r>
              <a:rPr lang="en-US" sz="16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12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RANSFORM </a:t>
            </a:r>
            <a:r>
              <a:rPr lang="en-US" sz="14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∙ </a:t>
            </a:r>
            <a:r>
              <a:rPr lang="en-US" sz="16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12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ELIVER</a:t>
            </a:r>
            <a:endParaRPr lang="en-US" b="1" spc="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228600" y="892996"/>
            <a:ext cx="8686800" cy="0"/>
          </a:xfrm>
          <a:prstGeom prst="line">
            <a:avLst/>
          </a:prstGeom>
          <a:ln w="28575">
            <a:solidFill>
              <a:srgbClr val="0432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4C_FS_HORZ_wTreasuryTag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6256946"/>
            <a:ext cx="1752600" cy="553453"/>
          </a:xfrm>
          <a:prstGeom prst="rect">
            <a:avLst/>
          </a:prstGeom>
        </p:spPr>
      </p:pic>
      <p:sp>
        <p:nvSpPr>
          <p:cNvPr id="23" name="Content Placeholder 21"/>
          <p:cNvSpPr>
            <a:spLocks noGrp="1"/>
          </p:cNvSpPr>
          <p:nvPr>
            <p:ph sz="quarter" idx="11" hasCustomPrompt="1"/>
          </p:nvPr>
        </p:nvSpPr>
        <p:spPr>
          <a:xfrm>
            <a:off x="228600" y="152400"/>
            <a:ext cx="8686800" cy="685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36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24" name="Slide Number Placeholder 5"/>
          <p:cNvSpPr txBox="1">
            <a:spLocks/>
          </p:cNvSpPr>
          <p:nvPr userDrawn="1"/>
        </p:nvSpPr>
        <p:spPr>
          <a:xfrm>
            <a:off x="152400" y="6400800"/>
            <a:ext cx="1143000" cy="3048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Page</a:t>
            </a:r>
            <a:r>
              <a:rPr lang="en-US" sz="140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fld id="{23B54F64-4D77-425A-BD5E-0504AD8FCA49}" type="slidenum">
              <a:rPr 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6432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 userDrawn="1"/>
        </p:nvCxnSpPr>
        <p:spPr>
          <a:xfrm>
            <a:off x="228600" y="6232022"/>
            <a:ext cx="8686800" cy="0"/>
          </a:xfrm>
          <a:prstGeom prst="line">
            <a:avLst/>
          </a:prstGeom>
          <a:ln w="9525">
            <a:solidFill>
              <a:srgbClr val="0432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4"/>
          <p:cNvSpPr txBox="1">
            <a:spLocks/>
          </p:cNvSpPr>
          <p:nvPr userDrawn="1"/>
        </p:nvSpPr>
        <p:spPr>
          <a:xfrm>
            <a:off x="2587431" y="6389370"/>
            <a:ext cx="396913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800" kern="1200">
                <a:solidFill>
                  <a:srgbClr val="043253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12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EAD </a:t>
            </a:r>
            <a:r>
              <a:rPr lang="en-US" sz="14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∙ </a:t>
            </a:r>
            <a:r>
              <a:rPr lang="en-US" sz="16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12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RANSFORM </a:t>
            </a:r>
            <a:r>
              <a:rPr lang="en-US" sz="14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∙ </a:t>
            </a:r>
            <a:r>
              <a:rPr lang="en-US" sz="16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12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ELIVER</a:t>
            </a:r>
            <a:endParaRPr lang="en-US" b="1" spc="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 descr="4C_FS_HORZ_wTreasuryTag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6256946"/>
            <a:ext cx="1752600" cy="553453"/>
          </a:xfrm>
          <a:prstGeom prst="rect">
            <a:avLst/>
          </a:prstGeom>
        </p:spPr>
      </p:pic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152400" y="6400800"/>
            <a:ext cx="1143000" cy="3048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Page</a:t>
            </a:r>
            <a:r>
              <a:rPr lang="en-US" sz="140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fld id="{23B54F64-4D77-425A-BD5E-0504AD8FCA49}" type="slidenum">
              <a:rPr 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9080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Infor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 userDrawn="1"/>
        </p:nvCxnSpPr>
        <p:spPr>
          <a:xfrm>
            <a:off x="228600" y="6232022"/>
            <a:ext cx="8686800" cy="0"/>
          </a:xfrm>
          <a:prstGeom prst="line">
            <a:avLst/>
          </a:prstGeom>
          <a:ln w="9525">
            <a:solidFill>
              <a:srgbClr val="0432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4"/>
          <p:cNvSpPr txBox="1">
            <a:spLocks/>
          </p:cNvSpPr>
          <p:nvPr userDrawn="1"/>
        </p:nvSpPr>
        <p:spPr>
          <a:xfrm>
            <a:off x="2587431" y="6389370"/>
            <a:ext cx="396913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800" kern="1200">
                <a:solidFill>
                  <a:srgbClr val="043253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12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EAD </a:t>
            </a:r>
            <a:r>
              <a:rPr lang="en-US" sz="14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∙ </a:t>
            </a:r>
            <a:r>
              <a:rPr lang="en-US" sz="16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12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RANSFORM </a:t>
            </a:r>
            <a:r>
              <a:rPr lang="en-US" sz="14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∙ </a:t>
            </a:r>
            <a:r>
              <a:rPr lang="en-US" sz="16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1200" b="1" spc="300" dirty="0" smtClean="0">
                <a:latin typeface="Arial" panose="020B0604020202020204" pitchFamily="34" charset="0"/>
                <a:cs typeface="Arial" panose="020B0604020202020204" pitchFamily="34" charset="0"/>
              </a:rPr>
              <a:t>ELIVER</a:t>
            </a:r>
            <a:endParaRPr lang="en-US" b="1" spc="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 descr="4C_FS_HORZ_wTreasuryTag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6256946"/>
            <a:ext cx="1752600" cy="553453"/>
          </a:xfrm>
          <a:prstGeom prst="rect">
            <a:avLst/>
          </a:prstGeom>
        </p:spPr>
      </p:pic>
      <p:cxnSp>
        <p:nvCxnSpPr>
          <p:cNvPr id="15" name="Straight Connector 14"/>
          <p:cNvCxnSpPr/>
          <p:nvPr userDrawn="1"/>
        </p:nvCxnSpPr>
        <p:spPr>
          <a:xfrm>
            <a:off x="228600" y="892996"/>
            <a:ext cx="8686800" cy="0"/>
          </a:xfrm>
          <a:prstGeom prst="line">
            <a:avLst/>
          </a:prstGeom>
          <a:ln w="28575">
            <a:solidFill>
              <a:srgbClr val="0432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2"/>
          <p:cNvSpPr txBox="1">
            <a:spLocks/>
          </p:cNvSpPr>
          <p:nvPr userDrawn="1"/>
        </p:nvSpPr>
        <p:spPr>
          <a:xfrm>
            <a:off x="228600" y="152400"/>
            <a:ext cx="86868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3600" dirty="0" smtClean="0"/>
              <a:t>Contact Information</a:t>
            </a:r>
            <a:endParaRPr lang="en-US" sz="360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84632" y="1243584"/>
            <a:ext cx="2944368" cy="104241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picture to add sub logo</a:t>
            </a:r>
          </a:p>
        </p:txBody>
      </p:sp>
      <p:sp>
        <p:nvSpPr>
          <p:cNvPr id="21" name="Slide Number Placeholder 5"/>
          <p:cNvSpPr txBox="1">
            <a:spLocks/>
          </p:cNvSpPr>
          <p:nvPr userDrawn="1"/>
        </p:nvSpPr>
        <p:spPr>
          <a:xfrm>
            <a:off x="152400" y="6400800"/>
            <a:ext cx="1143000" cy="3048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Page</a:t>
            </a:r>
            <a:r>
              <a:rPr lang="en-US" sz="140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fld id="{23B54F64-4D77-425A-BD5E-0504AD8FCA49}" type="slidenum">
              <a:rPr 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8811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age 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11"/>
          <a:stretch/>
        </p:blipFill>
        <p:spPr bwMode="auto">
          <a:xfrm>
            <a:off x="1905000" y="3212538"/>
            <a:ext cx="5334000" cy="1054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9"/>
          <a:stretch/>
        </p:blipFill>
        <p:spPr bwMode="auto">
          <a:xfrm>
            <a:off x="1570788" y="2438400"/>
            <a:ext cx="6002424" cy="8394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Straight Connector 3"/>
          <p:cNvCxnSpPr/>
          <p:nvPr userDrawn="1"/>
        </p:nvCxnSpPr>
        <p:spPr>
          <a:xfrm>
            <a:off x="228600" y="4267200"/>
            <a:ext cx="8686800" cy="0"/>
          </a:xfrm>
          <a:prstGeom prst="line">
            <a:avLst/>
          </a:prstGeom>
          <a:ln w="28575">
            <a:solidFill>
              <a:srgbClr val="04325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 userDrawn="1"/>
        </p:nvSpPr>
        <p:spPr>
          <a:xfrm>
            <a:off x="533400" y="5827693"/>
            <a:ext cx="3733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If you wish to use the</a:t>
            </a:r>
            <a:r>
              <a:rPr lang="en-US" sz="140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business line or product/service sub logo title slide, please insert the appropriate sub logo by clicking the picture icon on the “Sub Logo”  title slide.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2"/>
          <p:cNvSpPr txBox="1">
            <a:spLocks/>
          </p:cNvSpPr>
          <p:nvPr userDrawn="1"/>
        </p:nvSpPr>
        <p:spPr>
          <a:xfrm>
            <a:off x="228600" y="838200"/>
            <a:ext cx="8686800" cy="17323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200" b="1" u="none" dirty="0" smtClean="0"/>
              <a:t>General tips: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These templates</a:t>
            </a:r>
            <a:r>
              <a:rPr lang="en-US" sz="1600" baseline="0" dirty="0" smtClean="0"/>
              <a:t> </a:t>
            </a:r>
            <a:r>
              <a:rPr lang="en-US" sz="1600" dirty="0" smtClean="0"/>
              <a:t>can </a:t>
            </a:r>
            <a:r>
              <a:rPr lang="en-US" sz="1600" dirty="0"/>
              <a:t>be used for all external and internal </a:t>
            </a:r>
            <a:r>
              <a:rPr lang="en-US" sz="1600" dirty="0" smtClean="0"/>
              <a:t>presentations</a:t>
            </a:r>
            <a:r>
              <a:rPr lang="en-US" sz="1600" baseline="0" dirty="0" smtClean="0"/>
              <a:t> and handouts. </a:t>
            </a:r>
            <a:endParaRPr lang="en-US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Insert</a:t>
            </a:r>
            <a:r>
              <a:rPr lang="en-US" sz="1600" baseline="0" dirty="0" smtClean="0"/>
              <a:t> page numbers from the “Insert” tab. </a:t>
            </a:r>
            <a:endParaRPr lang="en-US" sz="1600" dirty="0" smtClean="0"/>
          </a:p>
          <a:p>
            <a:pPr marL="285750" marR="0" indent="-28575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600" dirty="0" smtClean="0"/>
              <a:t>Ensure all text is in “Arial” font.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If</a:t>
            </a:r>
            <a:r>
              <a:rPr lang="en-US" sz="1600" baseline="0" dirty="0" smtClean="0"/>
              <a:t> color is used</a:t>
            </a:r>
            <a:r>
              <a:rPr lang="en-US" sz="1600" dirty="0" smtClean="0"/>
              <a:t>, ensure color selection is consistent with the template.</a:t>
            </a:r>
            <a:r>
              <a:rPr lang="en-US" sz="1600" baseline="0" dirty="0" smtClean="0"/>
              <a:t> </a:t>
            </a:r>
            <a:r>
              <a:rPr lang="en-US" sz="1600" dirty="0" smtClean="0"/>
              <a:t>For your reference, a few of the Fiscal Service</a:t>
            </a:r>
            <a:r>
              <a:rPr lang="en-US" sz="1600" baseline="0" dirty="0" smtClean="0"/>
              <a:t> </a:t>
            </a:r>
            <a:r>
              <a:rPr lang="en-US" sz="1600" dirty="0" smtClean="0"/>
              <a:t>colors are provided below.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28600" y="892996"/>
            <a:ext cx="8686800" cy="0"/>
          </a:xfrm>
          <a:prstGeom prst="line">
            <a:avLst/>
          </a:prstGeom>
          <a:ln w="28575">
            <a:solidFill>
              <a:srgbClr val="0432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le 2"/>
          <p:cNvSpPr txBox="1">
            <a:spLocks/>
          </p:cNvSpPr>
          <p:nvPr userDrawn="1"/>
        </p:nvSpPr>
        <p:spPr>
          <a:xfrm>
            <a:off x="228600" y="152400"/>
            <a:ext cx="86868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3600" dirty="0" smtClean="0"/>
              <a:t>PowerPoint Usage Guide</a:t>
            </a:r>
            <a:endParaRPr lang="en-US" sz="3600" dirty="0"/>
          </a:p>
        </p:txBody>
      </p:sp>
      <p:pic>
        <p:nvPicPr>
          <p:cNvPr id="13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900" y="4424304"/>
            <a:ext cx="1828800" cy="136689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19" name="Picture 2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8571" y="4424303"/>
            <a:ext cx="1821656" cy="1371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0" name="TextBox 19"/>
          <p:cNvSpPr txBox="1"/>
          <p:nvPr userDrawn="1"/>
        </p:nvSpPr>
        <p:spPr>
          <a:xfrm>
            <a:off x="4800599" y="5827693"/>
            <a:ext cx="3657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Please insert the appropriate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business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line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or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product/service sub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logo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by clicking the picture</a:t>
            </a:r>
            <a:r>
              <a:rPr lang="en-US" sz="140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icon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on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“Contact Information” slide.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336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66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0" r:id="rId3"/>
    <p:sldLayoutId id="2147483652" r:id="rId4"/>
    <p:sldLayoutId id="2147483653" r:id="rId5"/>
    <p:sldLayoutId id="2147483655" r:id="rId6"/>
    <p:sldLayoutId id="2147483656" r:id="rId7"/>
    <p:sldLayoutId id="2147483657" r:id="rId8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mailto:richard.gassaway@fiscal.treasury.gov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fiscal.treasury.gov/crs" TargetMode="External"/><Relationship Id="rId4" Type="http://schemas.openxmlformats.org/officeDocument/2006/relationships/hyperlink" Target="mailto:CRSOutreach@fiscal.treasury.gov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/>
          <p:cNvSpPr txBox="1">
            <a:spLocks/>
          </p:cNvSpPr>
          <p:nvPr/>
        </p:nvSpPr>
        <p:spPr>
          <a:xfrm>
            <a:off x="5791200" y="4876800"/>
            <a:ext cx="2895600" cy="8382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 baseline="0">
                <a:solidFill>
                  <a:srgbClr val="043253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dirty="0" smtClean="0"/>
              <a:t>Jeffrey Schramek </a:t>
            </a:r>
          </a:p>
          <a:p>
            <a:pPr>
              <a:defRPr/>
            </a:pPr>
            <a:r>
              <a:rPr lang="en-US" dirty="0" smtClean="0"/>
              <a:t>Dan Keenaghan </a:t>
            </a:r>
            <a:endParaRPr lang="en-US" dirty="0"/>
          </a:p>
          <a:p>
            <a:pPr>
              <a:defRPr/>
            </a:pPr>
            <a:r>
              <a:rPr lang="en-US" dirty="0" smtClean="0"/>
              <a:t>May 9, 2016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14400" y="2133600"/>
            <a:ext cx="7772400" cy="266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rgbClr val="04325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sz="3600" dirty="0" smtClean="0"/>
              <a:t>Managing Federal Receivables:</a:t>
            </a:r>
          </a:p>
          <a:p>
            <a:pPr>
              <a:defRPr/>
            </a:pPr>
            <a:r>
              <a:rPr lang="en-US" sz="3600" dirty="0" smtClean="0"/>
              <a:t>Collecting, Reporting and Analytics</a:t>
            </a:r>
          </a:p>
          <a:p>
            <a:pPr>
              <a:defRPr/>
            </a:pPr>
            <a:endParaRPr lang="en-US" sz="800" dirty="0" smtClean="0"/>
          </a:p>
          <a:p>
            <a:pPr>
              <a:defRPr/>
            </a:pPr>
            <a:r>
              <a:rPr lang="en-US" sz="2800" dirty="0" smtClean="0"/>
              <a:t>Centralized Receivables Service and the </a:t>
            </a:r>
          </a:p>
          <a:p>
            <a:pPr>
              <a:defRPr/>
            </a:pPr>
            <a:r>
              <a:rPr lang="en-US" sz="2800" dirty="0" smtClean="0"/>
              <a:t>Financial Information Repository</a:t>
            </a:r>
          </a:p>
        </p:txBody>
      </p:sp>
    </p:spTree>
    <p:extLst>
      <p:ext uri="{BB962C8B-B14F-4D97-AF65-F5344CB8AC3E}">
        <p14:creationId xmlns:p14="http://schemas.microsoft.com/office/powerpoint/2010/main" val="2096824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 Diagonal Corner Rectangle 10"/>
          <p:cNvSpPr/>
          <p:nvPr/>
        </p:nvSpPr>
        <p:spPr>
          <a:xfrm>
            <a:off x="4649874" y="1449388"/>
            <a:ext cx="4265526" cy="4265612"/>
          </a:xfrm>
          <a:prstGeom prst="round2DiagRect">
            <a:avLst/>
          </a:prstGeom>
          <a:solidFill>
            <a:srgbClr val="36ADE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ound Diagonal Corner Rectangle 8"/>
          <p:cNvSpPr/>
          <p:nvPr/>
        </p:nvSpPr>
        <p:spPr>
          <a:xfrm>
            <a:off x="228600" y="1439429"/>
            <a:ext cx="4265526" cy="4275571"/>
          </a:xfrm>
          <a:prstGeom prst="round2DiagRect">
            <a:avLst/>
          </a:prstGeom>
          <a:solidFill>
            <a:srgbClr val="36ADE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Rectangle 8"/>
          <p:cNvSpPr txBox="1">
            <a:spLocks/>
          </p:cNvSpPr>
          <p:nvPr/>
        </p:nvSpPr>
        <p:spPr>
          <a:xfrm>
            <a:off x="282821" y="1371600"/>
            <a:ext cx="4289179" cy="3821032"/>
          </a:xfrm>
          <a:prstGeom prst="rect">
            <a:avLst/>
          </a:prstGeom>
        </p:spPr>
        <p:txBody>
          <a:bodyPr>
            <a:normAutofit fontScale="2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70000"/>
              </a:lnSpc>
              <a:buFont typeface="Arial" panose="020B0604020202020204" pitchFamily="34" charset="0"/>
              <a:buNone/>
            </a:pPr>
            <a:r>
              <a:rPr lang="en-US" sz="4800" b="1" u="sng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Services Offered</a:t>
            </a:r>
            <a:endParaRPr lang="en-US" sz="4800" dirty="0" smtClean="0">
              <a:solidFill>
                <a:srgbClr val="0432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ü"/>
            </a:pPr>
            <a:r>
              <a:rPr lang="en-US" sz="48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Implementation support </a:t>
            </a:r>
            <a:endParaRPr lang="en-US" sz="4800" dirty="0" smtClean="0">
              <a:solidFill>
                <a:srgbClr val="0432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ü"/>
            </a:pPr>
            <a:r>
              <a:rPr lang="en-US" sz="48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</a:t>
            </a:r>
            <a:r>
              <a:rPr lang="en-US" sz="48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48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rocess modeling</a:t>
            </a:r>
            <a:endParaRPr lang="en-US" sz="4800" dirty="0">
              <a:solidFill>
                <a:srgbClr val="0432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ü"/>
            </a:pPr>
            <a:r>
              <a:rPr lang="en-US" sz="48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Agency training</a:t>
            </a: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ü"/>
            </a:pPr>
            <a:r>
              <a:rPr lang="en-US" sz="48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Invoicing</a:t>
            </a: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ü"/>
            </a:pPr>
            <a:r>
              <a:rPr lang="en-US" sz="48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Installment agreements</a:t>
            </a:r>
            <a:endParaRPr lang="en-US" sz="4800" dirty="0">
              <a:solidFill>
                <a:srgbClr val="0432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ü"/>
            </a:pPr>
            <a:r>
              <a:rPr lang="en-US" sz="48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Account resolution </a:t>
            </a:r>
            <a:r>
              <a:rPr lang="en-US" sz="48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death, </a:t>
            </a:r>
            <a:r>
              <a:rPr lang="en-US" sz="48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bankruptcy </a:t>
            </a:r>
            <a:r>
              <a:rPr lang="en-US" sz="48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entity out of business</a:t>
            </a: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ü"/>
            </a:pPr>
            <a:r>
              <a:rPr lang="en-US" sz="48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Full service call center / inbound and outbound</a:t>
            </a: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ü"/>
            </a:pPr>
            <a:r>
              <a:rPr lang="en-US" sz="48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Returned mail processing and </a:t>
            </a:r>
            <a:r>
              <a:rPr lang="en-US" sz="48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skiptracing </a:t>
            </a: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ü"/>
            </a:pPr>
            <a:r>
              <a:rPr lang="en-US" sz="48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Payment collections</a:t>
            </a: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ü"/>
            </a:pPr>
            <a:r>
              <a:rPr lang="en-US" sz="48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Case </a:t>
            </a:r>
            <a:r>
              <a:rPr lang="en-US" sz="48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history </a:t>
            </a:r>
            <a:r>
              <a:rPr lang="en-US" sz="48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sz="48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anagement</a:t>
            </a:r>
            <a:endParaRPr lang="en-US" sz="4800" dirty="0">
              <a:solidFill>
                <a:srgbClr val="0432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ü"/>
            </a:pPr>
            <a:r>
              <a:rPr lang="en-US" sz="48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Transfer of delinquent debt to DMS Cross-Servicing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43253"/>
                </a:solidFill>
              </a:rPr>
              <a:t>CRS Services and Functionality</a:t>
            </a:r>
            <a:endParaRPr lang="en-US" dirty="0">
              <a:solidFill>
                <a:srgbClr val="043253"/>
              </a:solidFill>
            </a:endParaRPr>
          </a:p>
        </p:txBody>
      </p:sp>
      <p:sp>
        <p:nvSpPr>
          <p:cNvPr id="8" name="Content Placeholder 1"/>
          <p:cNvSpPr txBox="1">
            <a:spLocks/>
          </p:cNvSpPr>
          <p:nvPr/>
        </p:nvSpPr>
        <p:spPr>
          <a:xfrm>
            <a:off x="4724400" y="1447800"/>
            <a:ext cx="4191000" cy="4525963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200" b="1" u="sng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Functionality Offered</a:t>
            </a:r>
            <a:endParaRPr lang="en-US" sz="1200" dirty="0" smtClean="0">
              <a:solidFill>
                <a:srgbClr val="0432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Collections Information Repository (CIR), Cross Servicing, and agency interfaces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en-US" sz="12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ser-friendly reports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12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ase file with complete case history 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12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onfigurable collection parameters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Variety of payment collection options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Portal (online) and batch transmission for case referrals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Batch adjustments and batch attachments to update case </a:t>
            </a:r>
            <a:r>
              <a:rPr lang="en-US" sz="12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information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Master case (</a:t>
            </a:r>
            <a:r>
              <a:rPr lang="en-US" sz="12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multiple cases under one case</a:t>
            </a:r>
            <a:r>
              <a:rPr lang="en-US" sz="12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Joint </a:t>
            </a:r>
            <a:r>
              <a:rPr lang="en-US" sz="12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US" sz="12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several debtors </a:t>
            </a:r>
            <a:r>
              <a:rPr lang="en-US" sz="12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(2 or more debtors each </a:t>
            </a:r>
            <a:r>
              <a:rPr lang="en-US" sz="12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 percent </a:t>
            </a:r>
            <a:r>
              <a:rPr lang="en-US" sz="12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liable for the same debt)</a:t>
            </a:r>
          </a:p>
          <a:p>
            <a:pPr marL="0" indent="0">
              <a:lnSpc>
                <a:spcPct val="170000"/>
              </a:lnSpc>
              <a:buFont typeface="Arial" panose="020B0604020202020204" pitchFamily="34" charset="0"/>
              <a:buNone/>
            </a:pPr>
            <a:endParaRPr lang="en-US" sz="12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8495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>
                <a:solidFill>
                  <a:srgbClr val="043253"/>
                </a:solidFill>
              </a:rPr>
              <a:t>CRS Receivable Life Cycle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90525" y="1066800"/>
            <a:ext cx="8295541" cy="5076254"/>
            <a:chOff x="304800" y="1393447"/>
            <a:chExt cx="8447941" cy="5272373"/>
          </a:xfrm>
        </p:grpSpPr>
        <p:sp>
          <p:nvSpPr>
            <p:cNvPr id="5" name="TextBox 4"/>
            <p:cNvSpPr txBox="1"/>
            <p:nvPr/>
          </p:nvSpPr>
          <p:spPr>
            <a:xfrm>
              <a:off x="381000" y="1424156"/>
              <a:ext cx="1447800" cy="193899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25400">
              <a:solidFill>
                <a:schemeClr val="bg1">
                  <a:lumMod val="50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6350" h="38100"/>
              <a:bevelB w="6350" h="38100"/>
            </a:sp3d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200" b="1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Day 0</a:t>
              </a:r>
              <a:r>
                <a:rPr lang="en-US" sz="12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: </a:t>
              </a:r>
              <a:endParaRPr lang="en-US" sz="1200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  <a:defRPr/>
              </a:pPr>
              <a:r>
                <a:rPr lang="en-US" sz="12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Agency </a:t>
              </a:r>
              <a:r>
                <a:rPr lang="en-US" sz="12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uploads receivables to CRS via batch or web portal </a:t>
              </a:r>
              <a:r>
                <a:rPr lang="en-US" sz="12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entry</a:t>
              </a:r>
            </a:p>
            <a:p>
              <a:pPr>
                <a:defRPr/>
              </a:pPr>
              <a:endParaRPr lang="en-US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>
                <a:defRPr/>
              </a:pPr>
              <a:endParaRPr lang="en-US" sz="1200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>
                <a:defRPr/>
              </a:pPr>
              <a:endParaRPr lang="en-US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>
                <a:defRPr/>
              </a:pPr>
              <a:endParaRPr lang="en-US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934201" y="1393447"/>
              <a:ext cx="1818540" cy="196977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25400">
              <a:solidFill>
                <a:schemeClr val="bg1">
                  <a:lumMod val="50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6350" h="38100"/>
              <a:bevelB w="6350" h="38100"/>
            </a:sp3d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defRPr sz="1000"/>
              </a:lvl1pPr>
            </a:lstStyle>
            <a:p>
              <a:pPr>
                <a:defRPr/>
              </a:pPr>
              <a:r>
                <a:rPr lang="en-US" sz="1200" b="1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Days 2-30</a:t>
              </a:r>
              <a:r>
                <a:rPr lang="en-US" sz="12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: 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1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Debtor makes payment using established collection channels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1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Payments are posted to agency ALC via CIR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1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Debtor can call CRS to ask questions, dispute debt, or enter into an installment </a:t>
              </a:r>
              <a:r>
                <a:rPr lang="en-US" sz="11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agreement</a:t>
              </a:r>
            </a:p>
            <a:p>
              <a:endParaRPr lang="en-US" sz="11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38241" y="1424156"/>
              <a:ext cx="1447800" cy="207783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25400">
              <a:solidFill>
                <a:schemeClr val="bg1">
                  <a:lumMod val="50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6350" h="38100"/>
              <a:bevelB w="6350" h="38100"/>
            </a:sp3d>
          </p:spPr>
          <p:txBody>
            <a:bodyPr>
              <a:spAutoFit/>
            </a:bodyPr>
            <a:lstStyle>
              <a:defPPr>
                <a:defRPr lang="en-US"/>
              </a:defPPr>
              <a:lvl1pPr>
                <a:defRPr sz="1000"/>
              </a:lvl1pPr>
            </a:lstStyle>
            <a:p>
              <a:pPr>
                <a:defRPr/>
              </a:pPr>
              <a:r>
                <a:rPr lang="en-US" sz="1200" b="1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Day 1</a:t>
              </a:r>
              <a:r>
                <a:rPr lang="en-US" sz="12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:</a:t>
              </a:r>
            </a:p>
            <a:p>
              <a:pPr marL="171450" indent="-171450">
                <a:buFont typeface="Arial" panose="020B0604020202020204" pitchFamily="34" charset="0"/>
                <a:buChar char="•"/>
                <a:defRPr/>
              </a:pPr>
              <a:r>
                <a:rPr lang="en-US" sz="12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CRS automatically generates and mails </a:t>
              </a:r>
              <a:r>
                <a:rPr lang="en-US" sz="12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invoice </a:t>
              </a:r>
              <a:r>
                <a:rPr lang="en-US" sz="12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with due process </a:t>
              </a:r>
              <a:r>
                <a:rPr lang="en-US" sz="12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notifications</a:t>
              </a:r>
            </a:p>
            <a:p>
              <a:pPr>
                <a:defRPr/>
              </a:pPr>
              <a:endParaRPr lang="en-US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>
                <a:defRPr/>
              </a:pPr>
              <a:endParaRPr lang="en-US" sz="600" dirty="0">
                <a:solidFill>
                  <a:prstClr val="black"/>
                </a:solidFill>
              </a:endParaRPr>
            </a:p>
            <a:p>
              <a:pPr>
                <a:defRPr/>
              </a:pPr>
              <a:endParaRPr lang="en-US" dirty="0" smtClean="0">
                <a:solidFill>
                  <a:prstClr val="black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476697" y="4572000"/>
              <a:ext cx="1790629" cy="2093820"/>
            </a:xfrm>
            <a:prstGeom prst="rect">
              <a:avLst/>
            </a:prstGeom>
            <a:solidFill>
              <a:srgbClr val="FFC000"/>
            </a:solidFill>
            <a:ln w="25400">
              <a:solidFill>
                <a:schemeClr val="bg1">
                  <a:lumMod val="50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6350" h="38100"/>
              <a:bevelB w="6350" h="38100"/>
            </a:sp3d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defRPr sz="1000"/>
              </a:lvl1pPr>
            </a:lstStyle>
            <a:p>
              <a:pPr>
                <a:defRPr/>
              </a:pPr>
              <a:r>
                <a:rPr lang="en-US" sz="1200" b="1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Day 32-60</a:t>
              </a:r>
              <a:r>
                <a:rPr lang="en-US" dirty="0" smtClean="0">
                  <a:solidFill>
                    <a:prstClr val="black"/>
                  </a:solidFill>
                </a:rPr>
                <a:t>: 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Collections activities begin: </a:t>
              </a:r>
              <a:r>
                <a:rPr lang="en-US" sz="12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daily </a:t>
              </a:r>
              <a:r>
                <a:rPr lang="en-US" sz="12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phone calls, </a:t>
              </a:r>
              <a:r>
                <a:rPr lang="en-US" sz="12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skiptracing, etc.</a:t>
              </a:r>
              <a:endParaRPr lang="en-US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Debtor </a:t>
              </a:r>
              <a:r>
                <a:rPr lang="en-US" sz="12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can continue making </a:t>
              </a:r>
              <a:r>
                <a:rPr lang="en-US" sz="12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payments using established collection </a:t>
              </a:r>
              <a:r>
                <a:rPr lang="en-US" sz="12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channels</a:t>
              </a:r>
            </a:p>
            <a:p>
              <a:endParaRPr lang="en-US" sz="7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>
                <a:defRPr/>
              </a:pPr>
              <a:endParaRPr lang="en-US" dirty="0" smtClean="0">
                <a:solidFill>
                  <a:prstClr val="black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292240" y="4572000"/>
              <a:ext cx="1447800" cy="207783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25400">
              <a:solidFill>
                <a:schemeClr val="bg1">
                  <a:lumMod val="6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6350" h="38100"/>
              <a:bevelB w="6350" h="38100"/>
            </a:sp3d>
          </p:spPr>
          <p:txBody>
            <a:bodyPr>
              <a:spAutoFit/>
            </a:bodyPr>
            <a:lstStyle>
              <a:defPPr>
                <a:defRPr lang="en-US"/>
              </a:defPPr>
              <a:lvl1pPr>
                <a:defRPr sz="1000"/>
              </a:lvl1pPr>
            </a:lstStyle>
            <a:p>
              <a:pPr>
                <a:defRPr/>
              </a:pPr>
              <a:r>
                <a:rPr lang="en-US" sz="1200" b="1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Day 65</a:t>
              </a:r>
              <a:r>
                <a:rPr lang="en-US" sz="12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: </a:t>
              </a:r>
            </a:p>
            <a:p>
              <a:pPr marL="171450" indent="-171450">
                <a:buFont typeface="Arial" panose="020B0604020202020204" pitchFamily="34" charset="0"/>
                <a:buChar char="•"/>
                <a:defRPr/>
              </a:pPr>
              <a:r>
                <a:rPr lang="en-US" sz="12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CRS refers </a:t>
              </a:r>
              <a:r>
                <a:rPr lang="en-US" sz="12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case </a:t>
              </a:r>
              <a:r>
                <a:rPr lang="en-US" sz="12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 Treasury Cross-Servicing (FedDebt)</a:t>
              </a:r>
            </a:p>
            <a:p>
              <a:pPr>
                <a:defRPr/>
              </a:pPr>
              <a:endParaRPr lang="en-US" dirty="0">
                <a:solidFill>
                  <a:prstClr val="black"/>
                </a:solidFill>
              </a:endParaRPr>
            </a:p>
            <a:p>
              <a:pPr>
                <a:defRPr/>
              </a:pPr>
              <a:endParaRPr lang="en-US" dirty="0" smtClean="0">
                <a:solidFill>
                  <a:prstClr val="black"/>
                </a:solidFill>
              </a:endParaRPr>
            </a:p>
            <a:p>
              <a:pPr>
                <a:defRPr/>
              </a:pPr>
              <a:endParaRPr lang="en-US" dirty="0">
                <a:solidFill>
                  <a:prstClr val="black"/>
                </a:solidFill>
              </a:endParaRPr>
            </a:p>
            <a:p>
              <a:pPr>
                <a:defRPr/>
              </a:pPr>
              <a:endParaRPr lang="en-US" dirty="0" smtClean="0">
                <a:solidFill>
                  <a:prstClr val="black"/>
                </a:solidFill>
              </a:endParaRP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1828800" y="1931988"/>
              <a:ext cx="1574800" cy="0"/>
            </a:xfrm>
            <a:prstGeom prst="straightConnector1">
              <a:avLst/>
            </a:prstGeom>
            <a:ln w="25400">
              <a:solidFill>
                <a:srgbClr val="17375E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5110221" y="2009001"/>
              <a:ext cx="1692275" cy="0"/>
            </a:xfrm>
            <a:prstGeom prst="straightConnector1">
              <a:avLst/>
            </a:prstGeom>
            <a:ln w="25400">
              <a:solidFill>
                <a:srgbClr val="17375E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5257799" y="5483632"/>
              <a:ext cx="1828801" cy="0"/>
            </a:xfrm>
            <a:prstGeom prst="straightConnector1">
              <a:avLst/>
            </a:prstGeom>
            <a:ln w="25400">
              <a:solidFill>
                <a:srgbClr val="17375E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1793875" y="5432286"/>
              <a:ext cx="1609725" cy="0"/>
            </a:xfrm>
            <a:prstGeom prst="straightConnector1">
              <a:avLst/>
            </a:prstGeom>
            <a:ln w="25400">
              <a:solidFill>
                <a:srgbClr val="17375E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H="1">
              <a:off x="990600" y="3839408"/>
              <a:ext cx="6889740" cy="0"/>
            </a:xfrm>
            <a:prstGeom prst="line">
              <a:avLst/>
            </a:prstGeom>
            <a:ln w="25400">
              <a:solidFill>
                <a:srgbClr val="17375E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>
              <a:off x="990600" y="3839408"/>
              <a:ext cx="0" cy="732592"/>
            </a:xfrm>
            <a:prstGeom prst="straightConnector1">
              <a:avLst/>
            </a:prstGeom>
            <a:ln w="25400">
              <a:solidFill>
                <a:srgbClr val="17375E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304800" y="4572000"/>
              <a:ext cx="1447800" cy="1989929"/>
            </a:xfrm>
            <a:prstGeom prst="rect">
              <a:avLst/>
            </a:prstGeom>
            <a:solidFill>
              <a:srgbClr val="FFC000"/>
            </a:solidFill>
            <a:ln w="25400">
              <a:solidFill>
                <a:schemeClr val="bg1">
                  <a:lumMod val="50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6350" h="38100"/>
              <a:bevelB w="6350" h="38100"/>
            </a:sp3d>
          </p:spPr>
          <p:txBody>
            <a:bodyPr>
              <a:spAutoFit/>
            </a:bodyPr>
            <a:lstStyle>
              <a:defPPr>
                <a:defRPr lang="en-US"/>
              </a:defPPr>
              <a:lvl1pPr>
                <a:defRPr sz="1000"/>
              </a:lvl1pPr>
            </a:lstStyle>
            <a:p>
              <a:r>
                <a:rPr lang="en-US" sz="1200" b="1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Day 31</a:t>
              </a:r>
              <a:r>
                <a:rPr lang="en-US" sz="12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: 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Past due notice is automatically generated and mailed out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CRS </a:t>
              </a:r>
              <a:r>
                <a:rPr lang="en-US" sz="12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system </a:t>
              </a:r>
              <a:r>
                <a:rPr lang="en-US" sz="12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begins to apply interest to the </a:t>
              </a:r>
              <a:r>
                <a:rPr lang="en-US" sz="12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principal</a:t>
              </a:r>
            </a:p>
            <a:p>
              <a:endParaRPr lang="en-US" sz="105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7" name="Straight Connector 16"/>
          <p:cNvCxnSpPr/>
          <p:nvPr/>
        </p:nvCxnSpPr>
        <p:spPr>
          <a:xfrm>
            <a:off x="7829403" y="2963300"/>
            <a:ext cx="0" cy="458478"/>
          </a:xfrm>
          <a:prstGeom prst="line">
            <a:avLst/>
          </a:prstGeom>
          <a:ln w="25400">
            <a:solidFill>
              <a:srgbClr val="17375E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93694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304800" y="609600"/>
            <a:ext cx="8686800" cy="5206524"/>
          </a:xfrm>
        </p:spPr>
        <p:txBody>
          <a:bodyPr/>
          <a:lstStyle/>
          <a:p>
            <a:pPr marL="0" lvl="0" indent="0">
              <a:buNone/>
            </a:pPr>
            <a:endParaRPr lang="en-US" dirty="0" smtClean="0">
              <a:solidFill>
                <a:srgbClr val="043253"/>
              </a:solidFill>
            </a:endParaRP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800" dirty="0" smtClean="0">
                <a:solidFill>
                  <a:srgbClr val="043253"/>
                </a:solidFill>
              </a:rPr>
              <a:t>Current receivables portfolio is more than 81,927 cases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800" dirty="0" smtClean="0">
                <a:solidFill>
                  <a:srgbClr val="043253"/>
                </a:solidFill>
              </a:rPr>
              <a:t>Collections exceed $54 million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800" dirty="0" smtClean="0">
                <a:solidFill>
                  <a:srgbClr val="043253"/>
                </a:solidFill>
              </a:rPr>
              <a:t>FY 2015 collection rate of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63.1 percent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043253"/>
                </a:solidFill>
              </a:rPr>
              <a:t>A</a:t>
            </a:r>
            <a:r>
              <a:rPr lang="en-US" sz="2800" dirty="0" smtClean="0">
                <a:solidFill>
                  <a:srgbClr val="043253"/>
                </a:solidFill>
              </a:rPr>
              <a:t>verage </a:t>
            </a:r>
            <a:r>
              <a:rPr lang="en-US" sz="2800" dirty="0">
                <a:solidFill>
                  <a:srgbClr val="043253"/>
                </a:solidFill>
              </a:rPr>
              <a:t>number of days </a:t>
            </a:r>
            <a:r>
              <a:rPr lang="en-US" sz="2800" dirty="0" smtClean="0">
                <a:solidFill>
                  <a:srgbClr val="043253"/>
                </a:solidFill>
              </a:rPr>
              <a:t>of receivables paid in full </a:t>
            </a:r>
            <a:r>
              <a:rPr lang="en-US" sz="2800" dirty="0">
                <a:solidFill>
                  <a:srgbClr val="043253"/>
                </a:solidFill>
              </a:rPr>
              <a:t>is </a:t>
            </a:r>
            <a:r>
              <a:rPr lang="en-US" sz="2800" dirty="0" smtClean="0">
                <a:solidFill>
                  <a:srgbClr val="043253"/>
                </a:solidFill>
              </a:rPr>
              <a:t>35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800" dirty="0" smtClean="0">
                <a:solidFill>
                  <a:srgbClr val="043253"/>
                </a:solidFill>
              </a:rPr>
              <a:t>99 percent </a:t>
            </a:r>
            <a:r>
              <a:rPr lang="en-US" sz="2800" dirty="0">
                <a:solidFill>
                  <a:srgbClr val="043253"/>
                </a:solidFill>
              </a:rPr>
              <a:t>of inbound calls answered in </a:t>
            </a:r>
            <a:r>
              <a:rPr lang="en-US" sz="2800" dirty="0" smtClean="0">
                <a:solidFill>
                  <a:srgbClr val="043253"/>
                </a:solidFill>
              </a:rPr>
              <a:t>under </a:t>
            </a:r>
            <a:r>
              <a:rPr lang="en-US" sz="2800" dirty="0">
                <a:solidFill>
                  <a:srgbClr val="043253"/>
                </a:solidFill>
              </a:rPr>
              <a:t>2 minutes 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800" dirty="0" smtClean="0">
                <a:solidFill>
                  <a:srgbClr val="043253"/>
                </a:solidFill>
              </a:rPr>
              <a:t>47 agency </a:t>
            </a:r>
            <a:r>
              <a:rPr lang="en-US" sz="2800" dirty="0">
                <a:solidFill>
                  <a:srgbClr val="043253"/>
                </a:solidFill>
              </a:rPr>
              <a:t>programs participating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>
                <a:solidFill>
                  <a:srgbClr val="043253"/>
                </a:solidFill>
              </a:rPr>
              <a:t>CRS </a:t>
            </a:r>
            <a:r>
              <a:rPr lang="en-US" dirty="0" smtClean="0">
                <a:solidFill>
                  <a:srgbClr val="043253"/>
                </a:solidFill>
              </a:rPr>
              <a:t>Performance Results</a:t>
            </a:r>
            <a:endParaRPr lang="en-US" dirty="0">
              <a:solidFill>
                <a:srgbClr val="04325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62843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304800" y="4038600"/>
            <a:ext cx="8686800" cy="1777524"/>
          </a:xfrm>
        </p:spPr>
        <p:txBody>
          <a:bodyPr/>
          <a:lstStyle/>
          <a:p>
            <a:r>
              <a:rPr lang="en-US" sz="1800" dirty="0" smtClean="0">
                <a:solidFill>
                  <a:srgbClr val="043253"/>
                </a:solidFill>
              </a:rPr>
              <a:t>User friendly web display with icons</a:t>
            </a:r>
          </a:p>
          <a:p>
            <a:r>
              <a:rPr lang="en-US" sz="1800" dirty="0" smtClean="0">
                <a:solidFill>
                  <a:srgbClr val="043253"/>
                </a:solidFill>
              </a:rPr>
              <a:t>Simple searchable web application</a:t>
            </a:r>
          </a:p>
          <a:p>
            <a:r>
              <a:rPr lang="en-US" sz="1800" dirty="0" smtClean="0">
                <a:solidFill>
                  <a:srgbClr val="043253"/>
                </a:solidFill>
              </a:rPr>
              <a:t>Color-coded cases status </a:t>
            </a:r>
          </a:p>
          <a:p>
            <a:r>
              <a:rPr lang="en-US" sz="1800" dirty="0" smtClean="0">
                <a:solidFill>
                  <a:srgbClr val="043253"/>
                </a:solidFill>
              </a:rPr>
              <a:t>Filterable search criteria and results</a:t>
            </a:r>
          </a:p>
          <a:p>
            <a:endParaRPr lang="en-US" sz="1800" dirty="0" smtClean="0">
              <a:solidFill>
                <a:srgbClr val="04325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>
                <a:solidFill>
                  <a:srgbClr val="043253"/>
                </a:solidFill>
              </a:rPr>
              <a:t>CRS P</a:t>
            </a:r>
            <a:r>
              <a:rPr lang="en-US" dirty="0" smtClean="0">
                <a:solidFill>
                  <a:srgbClr val="043253"/>
                </a:solidFill>
              </a:rPr>
              <a:t>ortal Overview</a:t>
            </a:r>
            <a:endParaRPr lang="en-US" dirty="0">
              <a:solidFill>
                <a:srgbClr val="043253"/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990599"/>
            <a:ext cx="7894637" cy="2816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575548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>
                <a:solidFill>
                  <a:srgbClr val="043253"/>
                </a:solidFill>
              </a:rPr>
              <a:t>CRS Portal Overview</a:t>
            </a:r>
          </a:p>
        </p:txBody>
      </p:sp>
      <p:pic>
        <p:nvPicPr>
          <p:cNvPr id="3076" name="Picture 4"/>
          <p:cNvPicPr>
            <a:picLocks noGrp="1" noChangeAspect="1" noChangeArrowheads="1"/>
          </p:cNvPicPr>
          <p:nvPr>
            <p:ph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9" t="7294" r="59769" b="39882"/>
          <a:stretch/>
        </p:blipFill>
        <p:spPr bwMode="auto">
          <a:xfrm>
            <a:off x="457200" y="1066800"/>
            <a:ext cx="6404540" cy="32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ontent Placeholder 1"/>
          <p:cNvSpPr txBox="1">
            <a:spLocks/>
          </p:cNvSpPr>
          <p:nvPr/>
        </p:nvSpPr>
        <p:spPr>
          <a:xfrm>
            <a:off x="272753" y="4572000"/>
            <a:ext cx="8686800" cy="14478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>
                <a:solidFill>
                  <a:srgbClr val="043253"/>
                </a:solidFill>
              </a:rPr>
              <a:t>Complete virtual case files and reports</a:t>
            </a:r>
          </a:p>
          <a:p>
            <a:r>
              <a:rPr lang="en-US" sz="1800" dirty="0" smtClean="0">
                <a:solidFill>
                  <a:srgbClr val="043253"/>
                </a:solidFill>
              </a:rPr>
              <a:t>Master Case (Itemization) </a:t>
            </a:r>
            <a:r>
              <a:rPr lang="en-US" sz="1800" dirty="0">
                <a:solidFill>
                  <a:srgbClr val="043253"/>
                </a:solidFill>
              </a:rPr>
              <a:t>Sub Case Summary </a:t>
            </a:r>
            <a:r>
              <a:rPr lang="en-US" sz="1800" dirty="0" smtClean="0">
                <a:solidFill>
                  <a:srgbClr val="043253"/>
                </a:solidFill>
              </a:rPr>
              <a:t>views</a:t>
            </a:r>
          </a:p>
          <a:p>
            <a:r>
              <a:rPr lang="en-US" sz="1800" dirty="0" smtClean="0">
                <a:solidFill>
                  <a:srgbClr val="043253"/>
                </a:solidFill>
              </a:rPr>
              <a:t>Agency users can view any aspect of a case at any time</a:t>
            </a:r>
          </a:p>
          <a:p>
            <a:r>
              <a:rPr lang="en-US" sz="1800" dirty="0" smtClean="0">
                <a:solidFill>
                  <a:srgbClr val="043253"/>
                </a:solidFill>
              </a:rPr>
              <a:t>Demand and Due Process Letters and other case attachments</a:t>
            </a:r>
          </a:p>
        </p:txBody>
      </p:sp>
    </p:spTree>
    <p:extLst>
      <p:ext uri="{BB962C8B-B14F-4D97-AF65-F5344CB8AC3E}">
        <p14:creationId xmlns:p14="http://schemas.microsoft.com/office/powerpoint/2010/main" val="8851693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>
                <a:solidFill>
                  <a:srgbClr val="043253"/>
                </a:solidFill>
              </a:rPr>
              <a:t>CRS Portal Overview</a:t>
            </a:r>
          </a:p>
        </p:txBody>
      </p:sp>
      <p:pic>
        <p:nvPicPr>
          <p:cNvPr id="4099" name="Picture 3"/>
          <p:cNvPicPr>
            <a:picLocks noGrp="1" noChangeAspect="1" noChangeArrowheads="1"/>
          </p:cNvPicPr>
          <p:nvPr>
            <p:ph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65" t="11255" r="63291" b="16168"/>
          <a:stretch/>
        </p:blipFill>
        <p:spPr bwMode="auto">
          <a:xfrm>
            <a:off x="4191000" y="929801"/>
            <a:ext cx="4762613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ontent Placeholder 3"/>
          <p:cNvSpPr txBox="1">
            <a:spLocks/>
          </p:cNvSpPr>
          <p:nvPr/>
        </p:nvSpPr>
        <p:spPr>
          <a:xfrm>
            <a:off x="224155" y="1087144"/>
            <a:ext cx="3966845" cy="487680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 smtClean="0">
                <a:solidFill>
                  <a:prstClr val="black"/>
                </a:solidFill>
              </a:rPr>
              <a:t>Tab and filter tools allow users to quickly view master and sub-case itemized details: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 smtClean="0">
              <a:solidFill>
                <a:prstClr val="black"/>
              </a:solidFill>
            </a:endParaRPr>
          </a:p>
          <a:p>
            <a:r>
              <a:rPr lang="en-US" sz="2000" dirty="0" smtClean="0">
                <a:solidFill>
                  <a:prstClr val="black"/>
                </a:solidFill>
              </a:rPr>
              <a:t>View case adjustments</a:t>
            </a:r>
          </a:p>
          <a:p>
            <a:r>
              <a:rPr lang="en-US" sz="2000" dirty="0" smtClean="0">
                <a:solidFill>
                  <a:prstClr val="black"/>
                </a:solidFill>
              </a:rPr>
              <a:t>View case totals</a:t>
            </a:r>
          </a:p>
          <a:p>
            <a:r>
              <a:rPr lang="en-US" sz="2000" dirty="0" smtClean="0">
                <a:solidFill>
                  <a:prstClr val="black"/>
                </a:solidFill>
              </a:rPr>
              <a:t>View interest and penalty assessments</a:t>
            </a:r>
            <a:endParaRPr lang="en-US" sz="17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21678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>
                <a:solidFill>
                  <a:srgbClr val="043253"/>
                </a:solidFill>
              </a:rPr>
              <a:t>CRS Portal Overview</a:t>
            </a:r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6" t="23769" r="68396" b="27241"/>
          <a:stretch/>
        </p:blipFill>
        <p:spPr bwMode="auto">
          <a:xfrm>
            <a:off x="1752601" y="1066800"/>
            <a:ext cx="5486399" cy="281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1"/>
          <p:cNvSpPr txBox="1">
            <a:spLocks/>
          </p:cNvSpPr>
          <p:nvPr/>
        </p:nvSpPr>
        <p:spPr>
          <a:xfrm>
            <a:off x="304800" y="4038600"/>
            <a:ext cx="7848600" cy="21336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>
                <a:solidFill>
                  <a:srgbClr val="043253"/>
                </a:solidFill>
              </a:rPr>
              <a:t>Payoff Calculator feature allows servicing agents to provide real-time payoff data to customers who would like case information when paying over the phone</a:t>
            </a:r>
          </a:p>
          <a:p>
            <a:r>
              <a:rPr lang="en-US" sz="1800" dirty="0">
                <a:solidFill>
                  <a:srgbClr val="043253"/>
                </a:solidFill>
              </a:rPr>
              <a:t>This feature provides for greater efficiencies in servicing time and helps to ensure greater collection activity per </a:t>
            </a:r>
            <a:r>
              <a:rPr lang="en-US" sz="1800" dirty="0" smtClean="0">
                <a:solidFill>
                  <a:srgbClr val="043253"/>
                </a:solidFill>
              </a:rPr>
              <a:t>call</a:t>
            </a:r>
          </a:p>
          <a:p>
            <a:r>
              <a:rPr lang="en-US" sz="1800" dirty="0" smtClean="0">
                <a:solidFill>
                  <a:srgbClr val="043253"/>
                </a:solidFill>
              </a:rPr>
              <a:t>Payoff calculator can calculate full master case payoff amounts or provide amounts by any selection of subcases</a:t>
            </a:r>
          </a:p>
        </p:txBody>
      </p:sp>
    </p:spTree>
    <p:extLst>
      <p:ext uri="{BB962C8B-B14F-4D97-AF65-F5344CB8AC3E}">
        <p14:creationId xmlns:p14="http://schemas.microsoft.com/office/powerpoint/2010/main" val="1413384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>
                <a:solidFill>
                  <a:srgbClr val="043253"/>
                </a:solidFill>
              </a:rPr>
              <a:t>CRS Portal Overview</a:t>
            </a:r>
          </a:p>
          <a:p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59" t="12093" r="69872" b="35767"/>
          <a:stretch/>
        </p:blipFill>
        <p:spPr bwMode="auto">
          <a:xfrm>
            <a:off x="4038600" y="1066800"/>
            <a:ext cx="48006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1"/>
          <p:cNvSpPr txBox="1">
            <a:spLocks/>
          </p:cNvSpPr>
          <p:nvPr/>
        </p:nvSpPr>
        <p:spPr>
          <a:xfrm>
            <a:off x="228600" y="1143000"/>
            <a:ext cx="3810000" cy="467312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>
                <a:solidFill>
                  <a:srgbClr val="043253"/>
                </a:solidFill>
              </a:rPr>
              <a:t>Case history tab allows for full transparency and audit readiness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 smtClean="0">
              <a:solidFill>
                <a:srgbClr val="043253"/>
              </a:solidFill>
            </a:endParaRPr>
          </a:p>
          <a:p>
            <a:r>
              <a:rPr lang="en-US" sz="1800" dirty="0" smtClean="0">
                <a:solidFill>
                  <a:srgbClr val="043253"/>
                </a:solidFill>
              </a:rPr>
              <a:t>All case activity is date stamped with system and user updates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 smtClean="0">
              <a:solidFill>
                <a:srgbClr val="043253"/>
              </a:solidFill>
            </a:endParaRPr>
          </a:p>
          <a:p>
            <a:r>
              <a:rPr lang="en-US" sz="1800" dirty="0" smtClean="0">
                <a:solidFill>
                  <a:srgbClr val="043253"/>
                </a:solidFill>
              </a:rPr>
              <a:t>All documents are stored and saved for 7 years.</a:t>
            </a:r>
          </a:p>
        </p:txBody>
      </p:sp>
    </p:spTree>
    <p:extLst>
      <p:ext uri="{BB962C8B-B14F-4D97-AF65-F5344CB8AC3E}">
        <p14:creationId xmlns:p14="http://schemas.microsoft.com/office/powerpoint/2010/main" val="19044271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CRS User and Reports Guide</a:t>
            </a:r>
            <a:endParaRPr 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84" t="22604" r="11142" b="2432"/>
          <a:stretch/>
        </p:blipFill>
        <p:spPr bwMode="auto">
          <a:xfrm>
            <a:off x="76200" y="914400"/>
            <a:ext cx="4648200" cy="518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2105826"/>
            <a:ext cx="4038599" cy="2923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026104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>
                <a:solidFill>
                  <a:srgbClr val="043253"/>
                </a:solidFill>
                <a:ea typeface="+mj-ea"/>
              </a:rPr>
              <a:t>Sample Implementation Timeline</a:t>
            </a:r>
          </a:p>
        </p:txBody>
      </p:sp>
      <p:graphicFrame>
        <p:nvGraphicFramePr>
          <p:cNvPr id="4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89118654"/>
              </p:ext>
            </p:extLst>
          </p:nvPr>
        </p:nvGraphicFramePr>
        <p:xfrm>
          <a:off x="457200" y="1861389"/>
          <a:ext cx="8382000" cy="4020427"/>
        </p:xfrm>
        <a:graphic>
          <a:graphicData uri="http://schemas.openxmlformats.org/drawingml/2006/table">
            <a:tbl>
              <a:tblPr/>
              <a:tblGrid>
                <a:gridCol w="1371600"/>
                <a:gridCol w="1371600"/>
                <a:gridCol w="1371600"/>
                <a:gridCol w="1371600"/>
                <a:gridCol w="1371600"/>
                <a:gridCol w="1524000"/>
              </a:tblGrid>
              <a:tr h="1668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Month 1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Month 2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Month 3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Month 4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Month 5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Month 6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B3D7"/>
                    </a:solidFill>
                  </a:tcPr>
                </a:tc>
              </a:tr>
              <a:tr h="1668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668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668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668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668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668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668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668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668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668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668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668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668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668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668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668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668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8892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668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668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668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8973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668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41" marR="8341" marT="83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5-Point Star 4"/>
          <p:cNvSpPr/>
          <p:nvPr/>
        </p:nvSpPr>
        <p:spPr>
          <a:xfrm rot="19587837" flipV="1">
            <a:off x="8458200" y="5489377"/>
            <a:ext cx="304800" cy="304788"/>
          </a:xfrm>
          <a:prstGeom prst="star5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153400" y="5181600"/>
            <a:ext cx="76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prstClr val="black"/>
                </a:solidFill>
              </a:rPr>
              <a:t>Go Live</a:t>
            </a:r>
            <a:endParaRPr lang="en-US" sz="1400" b="1" dirty="0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66800" y="2055911"/>
            <a:ext cx="1905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prstClr val="black"/>
                </a:solidFill>
              </a:rPr>
              <a:t>Information Gathering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167468" y="2587823"/>
            <a:ext cx="1905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prstClr val="black"/>
                </a:solidFill>
              </a:rPr>
              <a:t>Develop Agency Profile</a:t>
            </a:r>
            <a:endParaRPr lang="en-US" sz="1400" b="1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71800" y="3197422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prstClr val="black"/>
                </a:solidFill>
              </a:rPr>
              <a:t>Establish Collection Channels </a:t>
            </a:r>
            <a:endParaRPr lang="en-US" sz="1400" b="1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62755" y="4272689"/>
            <a:ext cx="3360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prstClr val="black"/>
                </a:solidFill>
              </a:rPr>
              <a:t>Set up Batch File Transfer (if needed) </a:t>
            </a:r>
            <a:endParaRPr lang="en-US" sz="1400" b="1" dirty="0">
              <a:solidFill>
                <a:prstClr val="black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23694" y="4111823"/>
            <a:ext cx="1738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prstClr val="black"/>
                </a:solidFill>
              </a:rPr>
              <a:t>User Credentialing </a:t>
            </a:r>
            <a:endParaRPr lang="en-US" sz="1400" b="1" dirty="0">
              <a:solidFill>
                <a:prstClr val="black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51401" y="4569023"/>
            <a:ext cx="10201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prstClr val="black"/>
                </a:solidFill>
              </a:rPr>
              <a:t>Testing</a:t>
            </a:r>
            <a:endParaRPr lang="en-US" sz="1400" b="1" dirty="0">
              <a:solidFill>
                <a:prstClr val="black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36097" y="4950023"/>
            <a:ext cx="114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prstClr val="black"/>
                </a:solidFill>
              </a:rPr>
              <a:t>Training</a:t>
            </a:r>
            <a:endParaRPr lang="en-US" sz="1400" b="1" dirty="0">
              <a:solidFill>
                <a:prstClr val="black"/>
              </a:solidFill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457200" y="2362200"/>
            <a:ext cx="3615268" cy="1488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447800" y="2895600"/>
            <a:ext cx="3276600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1981200" y="3505199"/>
            <a:ext cx="4637935" cy="1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7048500" y="4418111"/>
            <a:ext cx="456394" cy="1489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lowchart: Connector 17"/>
          <p:cNvSpPr/>
          <p:nvPr/>
        </p:nvSpPr>
        <p:spPr>
          <a:xfrm flipV="1">
            <a:off x="6583003" y="3799599"/>
            <a:ext cx="168398" cy="171450"/>
          </a:xfrm>
          <a:prstGeom prst="flowChartConnector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019800" y="3530600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prstClr val="black"/>
                </a:solidFill>
              </a:rPr>
              <a:t>Agency/CRS Signoff </a:t>
            </a:r>
            <a:endParaRPr lang="en-US" sz="1400" b="1" dirty="0">
              <a:solidFill>
                <a:prstClr val="black"/>
              </a:solidFill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2134895" y="4569023"/>
            <a:ext cx="4616506" cy="2977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7010400" y="4876800"/>
            <a:ext cx="533400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7504894" y="5240866"/>
            <a:ext cx="533400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864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Agenda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4" name="Content Placeholder 3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592">
            <a:off x="5015806" y="2842811"/>
            <a:ext cx="3382999" cy="2193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2400" y="1219200"/>
            <a:ext cx="68580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DMS Mission, Vision and Role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CRS Description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CRS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Mission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CRS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Benefits, Highlights and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Features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CRS Performance Results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CRS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Portal Overview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Sample Implementation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Timeline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FIR Overview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Private Portal Overview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Upcoming Enhancements</a:t>
            </a:r>
            <a:endParaRPr lang="en-US" sz="2800" dirty="0">
              <a:solidFill>
                <a:schemeClr val="tx2">
                  <a:lumMod val="75000"/>
                </a:schemeClr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420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/>
          <p:cNvSpPr txBox="1">
            <a:spLocks/>
          </p:cNvSpPr>
          <p:nvPr/>
        </p:nvSpPr>
        <p:spPr>
          <a:xfrm>
            <a:off x="847621" y="4343400"/>
            <a:ext cx="8296379" cy="8382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 baseline="0">
                <a:solidFill>
                  <a:srgbClr val="043253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6200" y="2438400"/>
            <a:ext cx="8915400" cy="3200400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 fontScale="47500" lnSpcReduction="20000"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rgbClr val="04325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l">
              <a:defRPr/>
            </a:pPr>
            <a:r>
              <a:rPr lang="en-US" sz="7600" dirty="0" smtClean="0"/>
              <a:t>The Financial Information Repository (FIR)</a:t>
            </a:r>
          </a:p>
          <a:p>
            <a:pPr algn="l">
              <a:defRPr/>
            </a:pPr>
            <a:endParaRPr lang="en-US" sz="5800" dirty="0" smtClean="0"/>
          </a:p>
          <a:p>
            <a:pPr algn="l">
              <a:defRPr/>
            </a:pPr>
            <a:r>
              <a:rPr lang="en-US" sz="5900" dirty="0" smtClean="0"/>
              <a:t>Analyzing Your Federal Receivables:</a:t>
            </a:r>
          </a:p>
          <a:p>
            <a:pPr algn="l">
              <a:defRPr/>
            </a:pPr>
            <a:r>
              <a:rPr lang="en-US" sz="5100" dirty="0" smtClean="0"/>
              <a:t>	- Access to the Receivables Data Reported in the</a:t>
            </a:r>
          </a:p>
          <a:p>
            <a:pPr algn="l">
              <a:defRPr/>
            </a:pPr>
            <a:r>
              <a:rPr lang="en-US" sz="5100" dirty="0"/>
              <a:t>	</a:t>
            </a:r>
            <a:r>
              <a:rPr lang="en-US" sz="5100" dirty="0" smtClean="0"/>
              <a:t>  Treasury Report on Receivables</a:t>
            </a:r>
          </a:p>
          <a:p>
            <a:pPr algn="l">
              <a:defRPr/>
            </a:pPr>
            <a:endParaRPr lang="en-US" sz="5100" dirty="0" smtClean="0"/>
          </a:p>
          <a:p>
            <a:pPr algn="l">
              <a:defRPr/>
            </a:pPr>
            <a:r>
              <a:rPr lang="en-US" sz="5100" dirty="0" smtClean="0"/>
              <a:t>	- Access to the Treasury Offset Program and</a:t>
            </a:r>
          </a:p>
          <a:p>
            <a:pPr algn="l">
              <a:defRPr/>
            </a:pPr>
            <a:r>
              <a:rPr lang="en-US" sz="5100" dirty="0"/>
              <a:t>	</a:t>
            </a:r>
            <a:r>
              <a:rPr lang="en-US" sz="5100" dirty="0" smtClean="0"/>
              <a:t>  Cross-Servicing Data </a:t>
            </a:r>
            <a:r>
              <a:rPr lang="en-US" sz="5100" dirty="0"/>
              <a:t/>
            </a:r>
            <a:br>
              <a:rPr lang="en-US" sz="5100" dirty="0"/>
            </a:br>
            <a:endParaRPr lang="en-US" sz="5100" dirty="0"/>
          </a:p>
        </p:txBody>
      </p:sp>
    </p:spTree>
    <p:extLst>
      <p:ext uri="{BB962C8B-B14F-4D97-AF65-F5344CB8AC3E}">
        <p14:creationId xmlns:p14="http://schemas.microsoft.com/office/powerpoint/2010/main" val="3073214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381000" y="990600"/>
            <a:ext cx="8686800" cy="520652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b="1" i="1" dirty="0" smtClean="0">
                <a:solidFill>
                  <a:srgbClr val="002060"/>
                </a:solidFill>
              </a:rPr>
              <a:t>Transparency</a:t>
            </a:r>
          </a:p>
          <a:p>
            <a:pPr marL="0" indent="0" algn="ctr">
              <a:buNone/>
            </a:pPr>
            <a:r>
              <a:rPr lang="en-US" sz="4000" b="1" i="1" dirty="0" smtClean="0">
                <a:solidFill>
                  <a:srgbClr val="006600"/>
                </a:solidFill>
              </a:rPr>
              <a:t>Accountability</a:t>
            </a:r>
          </a:p>
          <a:p>
            <a:pPr marL="0" indent="0" algn="ctr">
              <a:buNone/>
            </a:pPr>
            <a:r>
              <a:rPr lang="en-US" sz="4000" b="1" i="1" dirty="0">
                <a:solidFill>
                  <a:srgbClr val="002060"/>
                </a:solidFill>
              </a:rPr>
              <a:t>Improved Decision </a:t>
            </a:r>
            <a:r>
              <a:rPr lang="en-US" sz="4000" b="1" i="1" dirty="0" smtClean="0">
                <a:solidFill>
                  <a:srgbClr val="002060"/>
                </a:solidFill>
              </a:rPr>
              <a:t>Making</a:t>
            </a:r>
          </a:p>
          <a:p>
            <a:pPr marL="0" indent="0" algn="ctr">
              <a:buNone/>
            </a:pPr>
            <a:r>
              <a:rPr lang="en-US" sz="4000" b="1" i="1" dirty="0">
                <a:solidFill>
                  <a:srgbClr val="006600"/>
                </a:solidFill>
              </a:rPr>
              <a:t>Operational Efficiency </a:t>
            </a:r>
          </a:p>
          <a:p>
            <a:pPr marL="0" indent="0" algn="ctr">
              <a:buNone/>
            </a:pPr>
            <a:endParaRPr lang="en-US" sz="7200" dirty="0">
              <a:solidFill>
                <a:srgbClr val="0066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FIR Overview</a:t>
            </a:r>
            <a:endParaRPr lang="en-US" dirty="0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00200" y="4038600"/>
            <a:ext cx="6373929" cy="19771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3329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7000"/>
    </mc:Choice>
    <mc:Fallback xmlns="">
      <p:transition advClick="0" advTm="17000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228600" y="2197338"/>
            <a:ext cx="4343400" cy="2463324"/>
          </a:xfrm>
        </p:spPr>
        <p:txBody>
          <a:bodyPr>
            <a:normAutofit fontScale="92500"/>
          </a:bodyPr>
          <a:lstStyle/>
          <a:p>
            <a:pPr marL="0" lvl="0" indent="0" algn="ctr">
              <a:buNone/>
            </a:pPr>
            <a:r>
              <a:rPr lang="en-US" sz="3000" dirty="0" smtClean="0"/>
              <a:t>Application that </a:t>
            </a:r>
            <a:r>
              <a:rPr lang="en-US" sz="3000" b="1" dirty="0" smtClean="0"/>
              <a:t>manages and integrates</a:t>
            </a:r>
            <a:r>
              <a:rPr lang="en-US" sz="3000" dirty="0" smtClean="0"/>
              <a:t> federal financial information to </a:t>
            </a:r>
            <a:r>
              <a:rPr lang="en-US" sz="3000" dirty="0"/>
              <a:t>authorized users in a single location</a:t>
            </a:r>
          </a:p>
          <a:p>
            <a:endParaRPr lang="en-US" sz="17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What is the FIR?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2222157"/>
            <a:ext cx="3682361" cy="22098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00091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0"/>
    </mc:Choice>
    <mc:Fallback xmlns="">
      <p:transition advTm="10000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228600" y="965676"/>
            <a:ext cx="8686800" cy="3911124"/>
          </a:xfrm>
        </p:spPr>
        <p:txBody>
          <a:bodyPr>
            <a:normAutofit fontScale="92500" lnSpcReduction="20000"/>
          </a:bodyPr>
          <a:lstStyle/>
          <a:p>
            <a:pPr marL="0" lvl="0" indent="0">
              <a:buNone/>
            </a:pPr>
            <a:r>
              <a:rPr lang="en-US" sz="3000" dirty="0" smtClean="0"/>
              <a:t>The </a:t>
            </a:r>
            <a:r>
              <a:rPr lang="en-US" sz="3000" dirty="0"/>
              <a:t>FIR supports </a:t>
            </a:r>
            <a:r>
              <a:rPr lang="en-US" sz="3000" dirty="0" smtClean="0"/>
              <a:t>through two portals (Public and Private) transparency and accountability and promotes operational </a:t>
            </a:r>
            <a:r>
              <a:rPr lang="en-US" sz="3000" dirty="0"/>
              <a:t>efficiency </a:t>
            </a:r>
            <a:r>
              <a:rPr lang="en-US" sz="3000" dirty="0" smtClean="0"/>
              <a:t>by </a:t>
            </a:r>
            <a:r>
              <a:rPr lang="en-US" sz="3000" dirty="0"/>
              <a:t>providing </a:t>
            </a:r>
            <a:r>
              <a:rPr lang="en-US" sz="3000" dirty="0" smtClean="0"/>
              <a:t>secure access to the following data:</a:t>
            </a:r>
          </a:p>
          <a:p>
            <a:pPr marL="0" lvl="0" indent="0">
              <a:buNone/>
            </a:pPr>
            <a:endParaRPr lang="en-US" sz="3000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000" dirty="0" smtClean="0"/>
              <a:t>Debt </a:t>
            </a:r>
            <a:r>
              <a:rPr lang="en-US" sz="3000" dirty="0"/>
              <a:t>Management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000" dirty="0"/>
              <a:t>Payments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000" dirty="0"/>
              <a:t>Collections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000" dirty="0" smtClean="0"/>
              <a:t>Accounting</a:t>
            </a:r>
            <a:endParaRPr lang="en-US" sz="3000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13610">
            <a:off x="4731521" y="3306749"/>
            <a:ext cx="3657600" cy="241715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What data is in the FIR?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253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3000"/>
    </mc:Choice>
    <mc:Fallback xmlns="">
      <p:transition advClick="0" advTm="13000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What drives the FIR?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390775"/>
            <a:ext cx="3000375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953000" y="1828800"/>
            <a:ext cx="2177143" cy="306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</a:t>
            </a:r>
            <a:endParaRPr lang="en-US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4305300" y="1664851"/>
            <a:ext cx="4648200" cy="3731655"/>
            <a:chOff x="4238625" y="1664851"/>
            <a:chExt cx="4648200" cy="3731655"/>
          </a:xfrm>
        </p:grpSpPr>
        <p:graphicFrame>
          <p:nvGraphicFramePr>
            <p:cNvPr id="12" name="Chart 11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980214322"/>
                </p:ext>
              </p:extLst>
            </p:nvPr>
          </p:nvGraphicFramePr>
          <p:xfrm>
            <a:off x="4238625" y="1664851"/>
            <a:ext cx="4648200" cy="373165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10" name="TextBox 9"/>
            <p:cNvSpPr txBox="1"/>
            <p:nvPr/>
          </p:nvSpPr>
          <p:spPr>
            <a:xfrm>
              <a:off x="4910665" y="2203481"/>
              <a:ext cx="2177143" cy="7162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Agency Goals</a:t>
              </a:r>
            </a:p>
            <a:p>
              <a:pPr algn="ctr"/>
              <a:r>
                <a:rPr lang="en-US" sz="1200" b="1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&amp;</a:t>
              </a:r>
            </a:p>
            <a:p>
              <a:pPr algn="ctr"/>
              <a:r>
                <a:rPr lang="en-US" sz="1200" b="1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Objectives</a:t>
              </a:r>
              <a:endPara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6604150" y="2728257"/>
              <a:ext cx="165462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Agency</a:t>
              </a:r>
            </a:p>
            <a:p>
              <a:pPr algn="ctr"/>
              <a:r>
                <a:rPr lang="en-US" sz="1500" b="1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Feedback</a:t>
              </a:r>
              <a:endPara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168874" y="4241969"/>
              <a:ext cx="13049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Repositories</a:t>
              </a:r>
            </a:p>
            <a:p>
              <a:r>
                <a:rPr lang="en-US" sz="1200" b="1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(Data Sets)</a:t>
              </a:r>
              <a:endPara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910665" y="3200400"/>
              <a:ext cx="12504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Transparency</a:t>
              </a:r>
              <a:endPara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038725" y="3810000"/>
              <a:ext cx="13049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Technology</a:t>
              </a:r>
              <a:endPara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3404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 smtClean="0"/>
              <a:t>Public Portal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/>
              <a:t>Provides </a:t>
            </a:r>
            <a:r>
              <a:rPr lang="en-US" sz="2000" dirty="0"/>
              <a:t>s</a:t>
            </a:r>
            <a:r>
              <a:rPr lang="en-US" sz="2000" dirty="0" smtClean="0"/>
              <a:t>ummary </a:t>
            </a:r>
            <a:r>
              <a:rPr lang="en-US" sz="2000" dirty="0"/>
              <a:t>l</a:t>
            </a:r>
            <a:r>
              <a:rPr lang="en-US" sz="2000" dirty="0" smtClean="0"/>
              <a:t>evel information of federal agencies’ data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/>
              <a:t>Debt management data available in the public portal:</a:t>
            </a:r>
          </a:p>
          <a:p>
            <a:pPr lvl="2"/>
            <a:r>
              <a:rPr lang="en-US" sz="1800" dirty="0" smtClean="0"/>
              <a:t>Treasury Offset Collections (Child Support, Income Tax, SNAP, State Reciprocal, and UIC)</a:t>
            </a:r>
          </a:p>
          <a:p>
            <a:pPr lvl="2"/>
            <a:r>
              <a:rPr lang="en-US" sz="1800" dirty="0" smtClean="0"/>
              <a:t>Treasury Report on Receivables (TROR) Data</a:t>
            </a:r>
          </a:p>
          <a:p>
            <a:pPr lvl="1"/>
            <a:endParaRPr lang="en-US" sz="20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2800" dirty="0" smtClean="0"/>
              <a:t>Private Portal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/>
              <a:t>Provides summary and program detail level information of federal agencies’ data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/>
              <a:t>Provides same debt management data as the Public Portal for Treasury Offset Collections and TROR data, but allows </a:t>
            </a:r>
            <a:r>
              <a:rPr lang="en-US" sz="2000" smtClean="0"/>
              <a:t>the user to </a:t>
            </a:r>
            <a:r>
              <a:rPr lang="en-US" sz="2000" dirty="0" smtClean="0"/>
              <a:t>drill down to the program level</a:t>
            </a: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Public and Private Portals of the FIR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3159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Private Portal Overview</a:t>
            </a:r>
            <a:endParaRPr lang="en-US" dirty="0"/>
          </a:p>
        </p:txBody>
      </p:sp>
      <p:pic>
        <p:nvPicPr>
          <p:cNvPr id="2050" name="Picture 2" descr="C:\Users\h1alw01\AppData\Local\Temp\SNAGHTMLbb2b1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0225" y="999626"/>
            <a:ext cx="5543550" cy="34199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254493" y="4495800"/>
            <a:ext cx="8686800" cy="1981200"/>
          </a:xfrm>
        </p:spPr>
        <p:txBody>
          <a:bodyPr>
            <a:normAutofit/>
          </a:bodyPr>
          <a:lstStyle/>
          <a:p>
            <a:pPr marL="0" lvl="0" indent="0" algn="ctr">
              <a:buNone/>
            </a:pPr>
            <a:r>
              <a:rPr lang="en-US" sz="2000" dirty="0" smtClean="0"/>
              <a:t>Dashboards </a:t>
            </a:r>
            <a:r>
              <a:rPr lang="en-US" sz="2000" dirty="0"/>
              <a:t>provide a high-level interaction view of data from Debt Management, Payments, Collections and Accounting business lines. </a:t>
            </a:r>
            <a:endParaRPr lang="en-US" sz="2000" dirty="0" smtClean="0"/>
          </a:p>
          <a:p>
            <a:pPr marL="0" lvl="0" indent="0" algn="ctr">
              <a:spcBef>
                <a:spcPts val="2400"/>
              </a:spcBef>
              <a:buNone/>
            </a:pPr>
            <a:r>
              <a:rPr lang="en-US" sz="2000" dirty="0" smtClean="0"/>
              <a:t>The </a:t>
            </a:r>
            <a:r>
              <a:rPr lang="en-US" sz="2000" dirty="0"/>
              <a:t>dashboard options </a:t>
            </a:r>
            <a:r>
              <a:rPr lang="en-US" sz="2000" dirty="0" smtClean="0"/>
              <a:t>you </a:t>
            </a:r>
            <a:r>
              <a:rPr lang="en-US" sz="2000" dirty="0"/>
              <a:t>see </a:t>
            </a:r>
            <a:r>
              <a:rPr lang="en-US" sz="2000" dirty="0" smtClean="0"/>
              <a:t>will vary </a:t>
            </a:r>
            <a:r>
              <a:rPr lang="en-US" sz="2000" dirty="0"/>
              <a:t>based on your access rights.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95707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 anchor="ctr"/>
          <a:lstStyle/>
          <a:p>
            <a:r>
              <a:rPr lang="en-US" dirty="0"/>
              <a:t>Private Portal Overview</a:t>
            </a:r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609600" y="1676400"/>
            <a:ext cx="3352800" cy="266699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990600"/>
            <a:ext cx="4724400" cy="5170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Content Placeholder 3"/>
          <p:cNvSpPr>
            <a:spLocks noGrp="1"/>
          </p:cNvSpPr>
          <p:nvPr>
            <p:ph sz="quarter" idx="10"/>
          </p:nvPr>
        </p:nvSpPr>
        <p:spPr>
          <a:xfrm>
            <a:off x="609601" y="4343399"/>
            <a:ext cx="3352800" cy="914400"/>
          </a:xfrm>
        </p:spPr>
        <p:txBody>
          <a:bodyPr>
            <a:normAutofit/>
          </a:bodyPr>
          <a:lstStyle/>
          <a:p>
            <a:pPr marL="0" lvl="0" indent="0" algn="ctr">
              <a:buNone/>
            </a:pPr>
            <a:r>
              <a:rPr lang="en-US" sz="1800" dirty="0" smtClean="0"/>
              <a:t>Various filters and options allow for easy access and data analysis.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929772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Private Portal Overview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5334000"/>
            <a:ext cx="9143999" cy="762000"/>
          </a:xfrm>
        </p:spPr>
        <p:txBody>
          <a:bodyPr>
            <a:noAutofit/>
          </a:bodyPr>
          <a:lstStyle/>
          <a:p>
            <a:pPr marL="0" lvl="0" indent="0" algn="ctr">
              <a:buNone/>
            </a:pPr>
            <a:r>
              <a:rPr lang="en-US" sz="2000" dirty="0" smtClean="0"/>
              <a:t>Enhancements </a:t>
            </a:r>
            <a:r>
              <a:rPr lang="en-US" sz="2000" dirty="0"/>
              <a:t>to the TROR Dashboards allow user to view interactive detail regarding DATA Act reporting requirements provided through the TROR</a:t>
            </a:r>
            <a:r>
              <a:rPr lang="en-US" sz="2000" dirty="0" smtClean="0"/>
              <a:t>.</a:t>
            </a:r>
            <a:endParaRPr lang="en-US" sz="2000" dirty="0"/>
          </a:p>
          <a:p>
            <a:pPr marL="0" lvl="0" indent="0" algn="ctr">
              <a:buNone/>
            </a:pPr>
            <a:endParaRPr lang="en-US" sz="1800" dirty="0"/>
          </a:p>
        </p:txBody>
      </p:sp>
      <p:pic>
        <p:nvPicPr>
          <p:cNvPr id="5124" name="Picture 4" descr="C:\Users\h1alw01\AppData\Local\Temp\SNAGHTMLc6aaf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1175" y="1046269"/>
            <a:ext cx="5581650" cy="41824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6654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Private Portal Overview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254493" y="4800600"/>
            <a:ext cx="8686800" cy="990600"/>
          </a:xfrm>
        </p:spPr>
        <p:txBody>
          <a:bodyPr>
            <a:normAutofit lnSpcReduction="10000"/>
          </a:bodyPr>
          <a:lstStyle/>
          <a:p>
            <a:pPr marL="0" lvl="0" indent="0" algn="ctr">
              <a:buNone/>
            </a:pPr>
            <a:r>
              <a:rPr lang="en-US" sz="2000" dirty="0" smtClean="0"/>
              <a:t>Analytics </a:t>
            </a:r>
            <a:r>
              <a:rPr lang="en-US" sz="2000" dirty="0"/>
              <a:t>- Delinquent Debt by Age </a:t>
            </a:r>
            <a:r>
              <a:rPr lang="en-US" sz="2000" dirty="0" smtClean="0"/>
              <a:t>dashboard allows </a:t>
            </a:r>
            <a:r>
              <a:rPr lang="en-US" sz="2000" dirty="0"/>
              <a:t>you </a:t>
            </a:r>
            <a:r>
              <a:rPr lang="en-US" sz="2000" dirty="0" smtClean="0"/>
              <a:t>to apply </a:t>
            </a:r>
            <a:r>
              <a:rPr lang="en-US" sz="2000" dirty="0"/>
              <a:t>a simple filter to view quarterly data both before and after the new DATA Act referral requirement.</a:t>
            </a:r>
            <a:endParaRPr lang="en-US" sz="1600" dirty="0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457200" y="1219200"/>
            <a:ext cx="8229600" cy="31242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2445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1F497D"/>
                </a:solidFill>
              </a:rPr>
              <a:t>DMS Mission and Vision</a:t>
            </a:r>
            <a:endParaRPr lang="en-US" dirty="0">
              <a:solidFill>
                <a:srgbClr val="1F497D"/>
              </a:solidFill>
            </a:endParaRPr>
          </a:p>
          <a:p>
            <a:endParaRPr lang="en-US" sz="2800" b="1" dirty="0"/>
          </a:p>
        </p:txBody>
      </p:sp>
      <p:sp>
        <p:nvSpPr>
          <p:cNvPr id="4" name="Content Placeholder 5"/>
          <p:cNvSpPr>
            <a:spLocks noGrp="1"/>
          </p:cNvSpPr>
          <p:nvPr>
            <p:ph sz="quarter" idx="10"/>
          </p:nvPr>
        </p:nvSpPr>
        <p:spPr>
          <a:xfrm>
            <a:off x="228600" y="1803876"/>
            <a:ext cx="8686800" cy="3530124"/>
          </a:xfrm>
        </p:spPr>
        <p:txBody>
          <a:bodyPr>
            <a:normAutofit/>
          </a:bodyPr>
          <a:lstStyle/>
          <a:p>
            <a:pPr marL="0" indent="0">
              <a:buFont typeface="Webdings" pitchFamily="18" charset="2"/>
              <a:buNone/>
              <a:defRPr/>
            </a:pPr>
            <a:r>
              <a:rPr lang="en-US" sz="1100" b="1" dirty="0" smtClean="0"/>
              <a:t>                                           </a:t>
            </a:r>
          </a:p>
          <a:p>
            <a:pPr marL="114300" indent="0">
              <a:buNone/>
              <a:defRPr/>
            </a:pPr>
            <a:r>
              <a:rPr lang="en-US" sz="2400" b="1" dirty="0" smtClean="0">
                <a:solidFill>
                  <a:schemeClr val="tx2">
                    <a:lumMod val="75000"/>
                  </a:schemeClr>
                </a:solidFill>
              </a:rPr>
              <a:t>Mission</a:t>
            </a:r>
            <a:r>
              <a:rPr lang="en-US" sz="2400" dirty="0" smtClean="0">
                <a:solidFill>
                  <a:schemeClr val="tx2">
                    <a:lumMod val="75000"/>
                  </a:schemeClr>
                </a:solidFill>
              </a:rPr>
              <a:t>: To identify, prevent, collect and resolve debt 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owed to government </a:t>
            </a:r>
            <a:r>
              <a:rPr lang="en-US" sz="2400" dirty="0" smtClean="0">
                <a:solidFill>
                  <a:schemeClr val="tx2">
                    <a:lumMod val="75000"/>
                  </a:schemeClr>
                </a:solidFill>
              </a:rPr>
              <a:t>agencies.  </a:t>
            </a:r>
          </a:p>
          <a:p>
            <a:pPr marL="457200">
              <a:defRPr/>
            </a:pPr>
            <a:endParaRPr lang="en-US" sz="800" b="1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114300" indent="0">
              <a:buNone/>
              <a:defRPr/>
            </a:pPr>
            <a:r>
              <a:rPr lang="en-US" sz="2400" b="1" dirty="0" smtClean="0">
                <a:solidFill>
                  <a:schemeClr val="tx2">
                    <a:lumMod val="75000"/>
                  </a:schemeClr>
                </a:solidFill>
              </a:rPr>
              <a:t>Vision</a:t>
            </a:r>
            <a:r>
              <a:rPr lang="en-US" sz="2400" dirty="0" smtClean="0">
                <a:solidFill>
                  <a:schemeClr val="tx2">
                    <a:lumMod val="75000"/>
                  </a:schemeClr>
                </a:solidFill>
              </a:rPr>
              <a:t>: To transform government financial management as the provider of choice for services related to improper payments, receivables management and delinquent debt collection.</a:t>
            </a:r>
          </a:p>
          <a:p>
            <a:pPr marL="114300" indent="0">
              <a:buNone/>
              <a:defRPr/>
            </a:pPr>
            <a:endParaRPr lang="en-US" sz="24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3852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Private Portal Overview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333999" y="1143000"/>
            <a:ext cx="3657601" cy="48768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 smtClean="0"/>
              <a:t>After choosing one of the 18 dashboards, data will populate with these default selections: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 smtClean="0"/>
              <a:t>FY2007 – Most Recent Fiscal Period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 smtClean="0"/>
              <a:t>Reporting Status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 smtClean="0"/>
              <a:t>All Agencies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 smtClean="0"/>
              <a:t>All Receivable Types</a:t>
            </a:r>
          </a:p>
          <a:p>
            <a:pPr marL="0" indent="0">
              <a:buNone/>
            </a:pPr>
            <a:r>
              <a:rPr lang="en-US" sz="1600" dirty="0" smtClean="0"/>
              <a:t>Data </a:t>
            </a:r>
            <a:r>
              <a:rPr lang="en-US" sz="1600" dirty="0"/>
              <a:t>for the same Fiscal Quarter is presented </a:t>
            </a:r>
            <a:r>
              <a:rPr lang="en-US" sz="1600" dirty="0" smtClean="0"/>
              <a:t>in a bar graph and table.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Use the Download Data button to access the table beneath the graph.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Drill </a:t>
            </a:r>
            <a:r>
              <a:rPr lang="en-US" sz="1600" dirty="0"/>
              <a:t>into a specific </a:t>
            </a:r>
            <a:r>
              <a:rPr lang="en-US" sz="1600" dirty="0" smtClean="0"/>
              <a:t>Fiscal Period’s </a:t>
            </a:r>
            <a:r>
              <a:rPr lang="en-US" sz="1600" dirty="0"/>
              <a:t>data from this initial </a:t>
            </a:r>
            <a:r>
              <a:rPr lang="en-US" sz="1600" dirty="0" smtClean="0"/>
              <a:t>page and </a:t>
            </a:r>
            <a:r>
              <a:rPr lang="en-US" sz="1600" dirty="0"/>
              <a:t>the same functionality carries through as you drill into lower levels of </a:t>
            </a:r>
            <a:r>
              <a:rPr lang="en-US" sz="1600" dirty="0" smtClean="0"/>
              <a:t>data</a:t>
            </a:r>
            <a:r>
              <a:rPr lang="en-US" sz="1800" dirty="0" smtClean="0"/>
              <a:t>.</a:t>
            </a:r>
            <a:endParaRPr lang="en-US" sz="1400" dirty="0"/>
          </a:p>
        </p:txBody>
      </p:sp>
      <p:grpSp>
        <p:nvGrpSpPr>
          <p:cNvPr id="8" name="Group 7"/>
          <p:cNvGrpSpPr/>
          <p:nvPr/>
        </p:nvGrpSpPr>
        <p:grpSpPr>
          <a:xfrm>
            <a:off x="-1" y="1066800"/>
            <a:ext cx="5386706" cy="4953000"/>
            <a:chOff x="-1" y="1066800"/>
            <a:chExt cx="5386706" cy="4953000"/>
          </a:xfrm>
        </p:grpSpPr>
        <p:grpSp>
          <p:nvGrpSpPr>
            <p:cNvPr id="2" name="Group 1"/>
            <p:cNvGrpSpPr/>
            <p:nvPr/>
          </p:nvGrpSpPr>
          <p:grpSpPr>
            <a:xfrm>
              <a:off x="-1" y="1066800"/>
              <a:ext cx="5386706" cy="4953000"/>
              <a:chOff x="-1" y="1066800"/>
              <a:chExt cx="5386706" cy="4953000"/>
            </a:xfrm>
          </p:grpSpPr>
          <p:pic>
            <p:nvPicPr>
              <p:cNvPr id="1026" name="Picture 2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1" y="1066800"/>
                <a:ext cx="5386706" cy="49530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6" name="Text Box 15"/>
              <p:cNvSpPr txBox="1"/>
              <p:nvPr/>
            </p:nvSpPr>
            <p:spPr>
              <a:xfrm>
                <a:off x="1219200" y="2590800"/>
                <a:ext cx="1600200" cy="45720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700" b="1" dirty="0">
                    <a:solidFill>
                      <a:srgbClr val="FF0000"/>
                    </a:solidFill>
                    <a:effectLst/>
                    <a:latin typeface="Cambria"/>
                    <a:ea typeface="Times New Roman"/>
                    <a:cs typeface="Times New Roman"/>
                  </a:rPr>
                  <a:t>Drill down into </a:t>
                </a:r>
                <a:r>
                  <a:rPr lang="en-US" sz="700" b="1" dirty="0" smtClean="0">
                    <a:solidFill>
                      <a:srgbClr val="FF0000"/>
                    </a:solidFill>
                    <a:effectLst/>
                    <a:latin typeface="Cambria"/>
                    <a:ea typeface="Times New Roman"/>
                    <a:cs typeface="Times New Roman"/>
                  </a:rPr>
                  <a:t>Agency, Bureau, and Entity detail levels </a:t>
                </a:r>
                <a:r>
                  <a:rPr lang="en-US" sz="700" b="1" dirty="0">
                    <a:solidFill>
                      <a:srgbClr val="FF0000"/>
                    </a:solidFill>
                    <a:effectLst/>
                    <a:latin typeface="Cambria"/>
                    <a:ea typeface="Times New Roman"/>
                    <a:cs typeface="Times New Roman"/>
                  </a:rPr>
                  <a:t>by clicking on </a:t>
                </a:r>
                <a:r>
                  <a:rPr lang="en-US" sz="700" b="1" dirty="0" smtClean="0">
                    <a:solidFill>
                      <a:srgbClr val="FF0000"/>
                    </a:solidFill>
                    <a:effectLst/>
                    <a:latin typeface="Cambria"/>
                    <a:ea typeface="Times New Roman"/>
                    <a:cs typeface="Times New Roman"/>
                  </a:rPr>
                  <a:t>a Fiscal Period bar</a:t>
                </a:r>
                <a:endParaRPr lang="en-US" sz="900" dirty="0">
                  <a:solidFill>
                    <a:srgbClr val="333333"/>
                  </a:solidFill>
                  <a:effectLst/>
                  <a:latin typeface="Calibri"/>
                  <a:ea typeface="Times New Roman"/>
                  <a:cs typeface="Times New Roman"/>
                </a:endParaRPr>
              </a:p>
            </p:txBody>
          </p:sp>
        </p:grpSp>
        <p:sp>
          <p:nvSpPr>
            <p:cNvPr id="7" name="Rectangle 6"/>
            <p:cNvSpPr/>
            <p:nvPr/>
          </p:nvSpPr>
          <p:spPr>
            <a:xfrm>
              <a:off x="4029722" y="3810000"/>
              <a:ext cx="502920" cy="152400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88534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43253"/>
                </a:solidFill>
              </a:rPr>
              <a:t>Contact Information</a:t>
            </a:r>
            <a:endParaRPr lang="en-US" dirty="0">
              <a:solidFill>
                <a:srgbClr val="043253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97212" y="941725"/>
            <a:ext cx="7656188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FIR: Primary Contact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Terrence Prince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Manager, Portfolio Management Analysis Branch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	202-874-9893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terrence.prince@fiscal.treasury.gov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Secondary Contact</a:t>
            </a:r>
          </a:p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Richard Gassaway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	Director, Data Management, Reporting &amp; Analysis Division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	202-874-9893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richard.gassaway@fiscal.treasury.gov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400" b="1" dirty="0" smtClean="0">
              <a:solidFill>
                <a:srgbClr val="0432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b="1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CRS: Primary </a:t>
            </a:r>
            <a:r>
              <a:rPr lang="en-US" sz="1400" b="1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</a:t>
            </a:r>
          </a:p>
          <a:p>
            <a:r>
              <a:rPr lang="en-US" sz="14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Lamar Sutton</a:t>
            </a:r>
          </a:p>
          <a:p>
            <a:r>
              <a:rPr lang="en-US" sz="14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CRS Customer Outreach, DMS, Treasury</a:t>
            </a:r>
          </a:p>
          <a:p>
            <a:r>
              <a:rPr lang="en-US" sz="14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(202) 874-5203</a:t>
            </a:r>
          </a:p>
          <a:p>
            <a:r>
              <a:rPr lang="en-US" sz="14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CRSOutreach@fiscal.treasury.gov</a:t>
            </a:r>
          </a:p>
          <a:p>
            <a:endParaRPr lang="en-US" sz="1400" b="1" dirty="0">
              <a:solidFill>
                <a:srgbClr val="0432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b="1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Secondary Contact</a:t>
            </a:r>
          </a:p>
          <a:p>
            <a:r>
              <a:rPr lang="en-US" sz="14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Michael Stewart, Jr.</a:t>
            </a:r>
          </a:p>
          <a:p>
            <a:r>
              <a:rPr lang="en-US" sz="14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CRS Outreach and Implementation Supervisor, DMS, Treasury</a:t>
            </a:r>
          </a:p>
          <a:p>
            <a:r>
              <a:rPr lang="en-US" sz="14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(202) 874-7457</a:t>
            </a:r>
          </a:p>
          <a:p>
            <a:r>
              <a:rPr lang="en-US" sz="14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4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CRSOutreach@fiscal.treasury.gov</a:t>
            </a:r>
            <a:r>
              <a:rPr lang="en-US" sz="14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4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400" dirty="0">
              <a:solidFill>
                <a:srgbClr val="0432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b="1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site: </a:t>
            </a:r>
            <a:r>
              <a:rPr lang="en-US" sz="1400" i="1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https://fiscal.treasury.gov/crs</a:t>
            </a:r>
            <a:endParaRPr lang="en-US" sz="1400" i="1" dirty="0">
              <a:solidFill>
                <a:srgbClr val="0432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463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lvl="0"/>
            <a:r>
              <a:rPr lang="en-US" dirty="0" smtClean="0">
                <a:solidFill>
                  <a:schemeClr val="tx2"/>
                </a:solidFill>
              </a:rPr>
              <a:t>DMS Role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idx="4294967295"/>
          </p:nvPr>
        </p:nvSpPr>
        <p:spPr>
          <a:xfrm>
            <a:off x="381000" y="1066800"/>
            <a:ext cx="8229600" cy="47244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Font typeface="Webdings" pitchFamily="18" charset="2"/>
              <a:buNone/>
              <a:defRPr/>
            </a:pPr>
            <a:r>
              <a:rPr lang="en-US" sz="2000" b="1" dirty="0" smtClean="0"/>
              <a:t>                                           </a:t>
            </a:r>
          </a:p>
          <a:p>
            <a:pPr marL="0" indent="0">
              <a:buClr>
                <a:schemeClr val="tx2"/>
              </a:buClr>
              <a:buNone/>
              <a:defRPr/>
            </a:pP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DMS assists federal agencies in </a:t>
            </a:r>
            <a:r>
              <a:rPr lang="en-US" sz="200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preventing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receivables related to improper payments through the Do Not Pay (DNP) Business Center, </a:t>
            </a:r>
            <a:r>
              <a:rPr lang="en-US" sz="200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collecting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00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resolving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current receivables through the Centralized Receivables Service (CRS) pilot, and collecting delinquent, non-tax federal debts through Treasury Offset Program (TOP) and Cross-Servicing.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§"/>
              <a:defRPr/>
            </a:pPr>
            <a:endParaRPr lang="en-US" sz="800" dirty="0" smtClean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chemeClr val="tx2"/>
              </a:buClr>
              <a:buNone/>
              <a:defRPr/>
            </a:pP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also assist the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Office of Child Support Enforcement 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collecting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delinquent child support 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debts, the Internal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Revenue Service 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collecting delinquent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tax debts through 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continuous levy of federal payments, and state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governments 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the collection of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delinquent state income tax debts and other state debt</a:t>
            </a:r>
            <a:r>
              <a:rPr lang="en-US" sz="2000" dirty="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6080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228600" y="2667000"/>
            <a:ext cx="8763000" cy="1238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rgbClr val="04325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sz="3400" dirty="0" smtClean="0"/>
              <a:t>The Centralized Receivables Service (CRS)</a:t>
            </a:r>
          </a:p>
        </p:txBody>
      </p:sp>
    </p:spTree>
    <p:extLst>
      <p:ext uri="{BB962C8B-B14F-4D97-AF65-F5344CB8AC3E}">
        <p14:creationId xmlns:p14="http://schemas.microsoft.com/office/powerpoint/2010/main" val="3685994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228600" y="838200"/>
            <a:ext cx="8686800" cy="5334000"/>
          </a:xfrm>
        </p:spPr>
        <p:txBody>
          <a:bodyPr/>
          <a:lstStyle/>
          <a:p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Invoice automation including demand letter and due process notice</a:t>
            </a:r>
          </a:p>
          <a:p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Offers electronic and conventional remittance options </a:t>
            </a:r>
          </a:p>
          <a:p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Active debtor location through skiptracing and outbound calls</a:t>
            </a:r>
          </a:p>
          <a:p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Call center servicing</a:t>
            </a:r>
          </a:p>
          <a:p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Automated referral to Treasury for delinquent servicing</a:t>
            </a:r>
          </a:p>
          <a:p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Standardization and DATA Act compliance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z="3200" dirty="0" smtClean="0">
                <a:solidFill>
                  <a:schemeClr val="tx2">
                    <a:lumMod val="75000"/>
                  </a:schemeClr>
                </a:solidFill>
              </a:rPr>
              <a:t>The Centralized Receivables Service (CRS)</a:t>
            </a:r>
            <a:endParaRPr lang="en-US" sz="32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763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228600" y="1295400"/>
            <a:ext cx="8686800" cy="4673124"/>
          </a:xfrm>
        </p:spPr>
        <p:txBody>
          <a:bodyPr/>
          <a:lstStyle/>
          <a:p>
            <a:pPr>
              <a:buSzPct val="90000"/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solidFill>
                  <a:srgbClr val="043253"/>
                </a:solidFill>
              </a:rPr>
              <a:t>In 2012, </a:t>
            </a:r>
            <a:r>
              <a:rPr lang="en-US" sz="2000" dirty="0" smtClean="0">
                <a:solidFill>
                  <a:srgbClr val="043253"/>
                </a:solidFill>
              </a:rPr>
              <a:t>Treasury completed a study to </a:t>
            </a:r>
            <a:r>
              <a:rPr lang="en-US" sz="2000" dirty="0">
                <a:solidFill>
                  <a:srgbClr val="043253"/>
                </a:solidFill>
              </a:rPr>
              <a:t>assess cost/benefits of centralizing receivables government-wide</a:t>
            </a:r>
          </a:p>
          <a:p>
            <a:pPr>
              <a:buSzPct val="90000"/>
              <a:buFont typeface="Wingdings" panose="05000000000000000000" pitchFamily="2" charset="2"/>
              <a:buChar char="§"/>
              <a:defRPr/>
            </a:pPr>
            <a:endParaRPr lang="en-US" sz="2000" dirty="0">
              <a:solidFill>
                <a:srgbClr val="043253"/>
              </a:solidFill>
            </a:endParaRPr>
          </a:p>
          <a:p>
            <a:pPr>
              <a:buSzPct val="90000"/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solidFill>
                  <a:srgbClr val="043253"/>
                </a:solidFill>
              </a:rPr>
              <a:t>Results were favorable, and Treasury’s </a:t>
            </a:r>
            <a:r>
              <a:rPr lang="en-US" sz="2000" dirty="0" smtClean="0">
                <a:solidFill>
                  <a:srgbClr val="043253"/>
                </a:solidFill>
              </a:rPr>
              <a:t>Office </a:t>
            </a:r>
            <a:r>
              <a:rPr lang="en-US" sz="2000" dirty="0">
                <a:solidFill>
                  <a:srgbClr val="043253"/>
                </a:solidFill>
              </a:rPr>
              <a:t>of Financial Innovation and Transformation (FIT) </a:t>
            </a:r>
            <a:r>
              <a:rPr lang="en-US" sz="2000" dirty="0" smtClean="0">
                <a:solidFill>
                  <a:srgbClr val="043253"/>
                </a:solidFill>
              </a:rPr>
              <a:t>partnered </a:t>
            </a:r>
            <a:r>
              <a:rPr lang="en-US" sz="2000" dirty="0">
                <a:solidFill>
                  <a:srgbClr val="043253"/>
                </a:solidFill>
              </a:rPr>
              <a:t>with </a:t>
            </a:r>
            <a:r>
              <a:rPr lang="en-US" sz="2000" dirty="0" smtClean="0">
                <a:solidFill>
                  <a:srgbClr val="043253"/>
                </a:solidFill>
              </a:rPr>
              <a:t>Fiscal Service’s </a:t>
            </a:r>
            <a:r>
              <a:rPr lang="en-US" sz="2000" dirty="0">
                <a:solidFill>
                  <a:srgbClr val="043253"/>
                </a:solidFill>
              </a:rPr>
              <a:t>Debt Management </a:t>
            </a:r>
            <a:r>
              <a:rPr lang="en-US" sz="2000" dirty="0" smtClean="0">
                <a:solidFill>
                  <a:srgbClr val="043253"/>
                </a:solidFill>
              </a:rPr>
              <a:t>Services </a:t>
            </a:r>
            <a:r>
              <a:rPr lang="en-US" sz="2000" dirty="0">
                <a:solidFill>
                  <a:srgbClr val="043253"/>
                </a:solidFill>
              </a:rPr>
              <a:t>(DMS) </a:t>
            </a:r>
            <a:r>
              <a:rPr lang="en-US" sz="2000" dirty="0" smtClean="0">
                <a:solidFill>
                  <a:srgbClr val="043253"/>
                </a:solidFill>
              </a:rPr>
              <a:t>to </a:t>
            </a:r>
            <a:r>
              <a:rPr lang="en-US" sz="2000" dirty="0">
                <a:solidFill>
                  <a:srgbClr val="043253"/>
                </a:solidFill>
              </a:rPr>
              <a:t>pilot the CRS program</a:t>
            </a:r>
          </a:p>
          <a:p>
            <a:pPr>
              <a:buSzPct val="90000"/>
              <a:defRPr/>
            </a:pPr>
            <a:endParaRPr lang="en-US" sz="2000" dirty="0">
              <a:solidFill>
                <a:srgbClr val="043253"/>
              </a:solidFill>
            </a:endParaRPr>
          </a:p>
          <a:p>
            <a:pPr>
              <a:buSzPct val="90000"/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solidFill>
                  <a:srgbClr val="043253"/>
                </a:solidFill>
              </a:rPr>
              <a:t>DMS partnered with a Financial Agent and established a Financial Agent Agreement for three years, with two optional one-year extension terms</a:t>
            </a:r>
          </a:p>
          <a:p>
            <a:pPr>
              <a:buSzPct val="90000"/>
              <a:defRPr/>
            </a:pPr>
            <a:endParaRPr lang="en-US" sz="2000" dirty="0">
              <a:solidFill>
                <a:srgbClr val="043253"/>
              </a:solidFill>
            </a:endParaRPr>
          </a:p>
          <a:p>
            <a:pPr>
              <a:buSzPct val="90000"/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solidFill>
                  <a:srgbClr val="043253"/>
                </a:solidFill>
              </a:rPr>
              <a:t>CRS went live on December 31, 2012 and began servicing accounts receivable in January </a:t>
            </a:r>
            <a:r>
              <a:rPr lang="en-US" sz="2000" dirty="0" smtClean="0">
                <a:solidFill>
                  <a:srgbClr val="043253"/>
                </a:solidFill>
              </a:rPr>
              <a:t>2013</a:t>
            </a: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>
                <a:solidFill>
                  <a:srgbClr val="043253"/>
                </a:solidFill>
              </a:rPr>
              <a:t>CRS Background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501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:\Documents and Settings\rcorri01\Local Settings\Temporary Internet Files\Content.IE5\3FGAGQ7U\MP900182450[1].jpg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52400"/>
            <a:ext cx="8713961" cy="5867400"/>
          </a:xfrm>
          <a:prstGeom prst="rect">
            <a:avLst/>
          </a:prstGeom>
          <a:noFill/>
          <a:extLst/>
        </p:spPr>
      </p:pic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>
                <a:solidFill>
                  <a:srgbClr val="043253"/>
                </a:solidFill>
              </a:rPr>
              <a:t>CRS Mission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28775" y="2401163"/>
            <a:ext cx="6096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Centralized Receivables Service (CRS) is a service provided at no charge to federal agency programs to assist in the management of current, non-tax receivables. CRS increases collections and prevents delinquencies while allowing agencies to focus on important core missions. </a:t>
            </a:r>
            <a:endParaRPr lang="en-US" sz="2400" dirty="0">
              <a:solidFill>
                <a:srgbClr val="0432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4155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Block Arc 32"/>
          <p:cNvSpPr/>
          <p:nvPr/>
        </p:nvSpPr>
        <p:spPr>
          <a:xfrm>
            <a:off x="469581" y="1676400"/>
            <a:ext cx="3950019" cy="3950019"/>
          </a:xfrm>
          <a:prstGeom prst="blockArc">
            <a:avLst>
              <a:gd name="adj1" fmla="val 1796377"/>
              <a:gd name="adj2" fmla="val 5350333"/>
              <a:gd name="adj3" fmla="val 4527"/>
            </a:avLst>
          </a:prstGeom>
          <a:solidFill>
            <a:srgbClr val="36ADE1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48200" y="1493837"/>
            <a:ext cx="4267200" cy="5135563"/>
          </a:xfrm>
        </p:spPr>
        <p:txBody>
          <a:bodyPr/>
          <a:lstStyle/>
          <a:p>
            <a:pPr lvl="0">
              <a:buFont typeface="Wingdings" panose="05000000000000000000" pitchFamily="2" charset="2"/>
              <a:buChar char="§"/>
            </a:pPr>
            <a:endParaRPr lang="en-US" sz="1200" b="1" dirty="0" smtClean="0">
              <a:solidFill>
                <a:srgbClr val="0432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Increases collectability and decreases delinquencies</a:t>
            </a:r>
            <a:r>
              <a:rPr lang="en-US" sz="12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through prompt </a:t>
            </a:r>
            <a:r>
              <a:rPr lang="en-US" sz="12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servicing and invoicing</a:t>
            </a:r>
          </a:p>
          <a:p>
            <a:pPr marL="0" lvl="0" indent="0">
              <a:buNone/>
            </a:pPr>
            <a:endParaRPr lang="en-US" sz="1200" b="1" dirty="0" smtClean="0">
              <a:solidFill>
                <a:srgbClr val="0432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1200" b="1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Ensures </a:t>
            </a:r>
            <a:r>
              <a:rPr lang="en-US" sz="1200" b="1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quality and compliance</a:t>
            </a:r>
            <a:r>
              <a:rPr lang="en-US" sz="12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with Debt Collection Improvement Act (DCIA), the Data Act of </a:t>
            </a:r>
            <a:r>
              <a:rPr lang="en-US" sz="12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2014, Federal </a:t>
            </a:r>
            <a:r>
              <a:rPr lang="en-US" sz="12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Claims Collections Standards (FCCS</a:t>
            </a:r>
            <a:r>
              <a:rPr lang="en-US" sz="12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and the government-wide all electronic initiative</a:t>
            </a:r>
          </a:p>
          <a:p>
            <a:pPr lvl="0">
              <a:buFont typeface="Wingdings" panose="05000000000000000000" pitchFamily="2" charset="2"/>
              <a:buChar char="§"/>
            </a:pPr>
            <a:endParaRPr lang="en-US" sz="1200" dirty="0" smtClean="0">
              <a:solidFill>
                <a:srgbClr val="0432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1200" b="1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Offers</a:t>
            </a:r>
            <a:r>
              <a:rPr lang="en-US" sz="12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1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state-of-the-art receivables management</a:t>
            </a:r>
            <a:r>
              <a:rPr lang="en-US" sz="12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customizable </a:t>
            </a:r>
            <a:r>
              <a:rPr lang="en-US" sz="12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options in an automated and paperless </a:t>
            </a:r>
            <a:r>
              <a:rPr lang="en-US" sz="12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environment that deliver exceptional customer service</a:t>
            </a:r>
            <a:endParaRPr lang="en-US" sz="1200" b="1" dirty="0" smtClean="0">
              <a:solidFill>
                <a:srgbClr val="0432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200" dirty="0">
              <a:solidFill>
                <a:srgbClr val="0432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1200" b="1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Provides full access </a:t>
            </a:r>
            <a:r>
              <a:rPr lang="en-US" sz="12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case management, history and reports</a:t>
            </a:r>
          </a:p>
          <a:p>
            <a:pPr lvl="0">
              <a:buFont typeface="Wingdings" panose="05000000000000000000" pitchFamily="2" charset="2"/>
              <a:buChar char="§"/>
            </a:pPr>
            <a:endParaRPr lang="en-US" sz="1200" b="1" dirty="0" smtClean="0">
              <a:solidFill>
                <a:srgbClr val="0432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1200" b="1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Reduces </a:t>
            </a:r>
            <a:r>
              <a:rPr lang="en-US" sz="1200" b="1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costs</a:t>
            </a:r>
            <a:r>
              <a:rPr lang="en-US" sz="12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through economies of scale in an automated business </a:t>
            </a:r>
            <a:r>
              <a:rPr lang="en-US" sz="1200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environment. </a:t>
            </a:r>
            <a:r>
              <a:rPr lang="en-US" sz="1200" b="1" dirty="0" smtClean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</a:t>
            </a:r>
            <a:r>
              <a:rPr lang="en-US" sz="1200" b="1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</a:t>
            </a:r>
            <a:r>
              <a:rPr lang="en-US" sz="1200" dirty="0">
                <a:solidFill>
                  <a:srgbClr val="0432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agencies in short term and planned legislation for long term to keep CRS at no cost to agencies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43253"/>
                </a:solidFill>
              </a:rPr>
              <a:t>CRS Benefits-</a:t>
            </a:r>
            <a:r>
              <a:rPr lang="en-US" i="1" dirty="0" smtClean="0">
                <a:solidFill>
                  <a:srgbClr val="043253"/>
                </a:solidFill>
              </a:rPr>
              <a:t>Cheaper</a:t>
            </a:r>
            <a:r>
              <a:rPr lang="en-US" i="1" dirty="0">
                <a:solidFill>
                  <a:srgbClr val="043253"/>
                </a:solidFill>
              </a:rPr>
              <a:t>, Faster, Better…</a:t>
            </a:r>
            <a:endParaRPr lang="en-US" dirty="0">
              <a:solidFill>
                <a:srgbClr val="043253"/>
              </a:solidFill>
            </a:endParaRPr>
          </a:p>
        </p:txBody>
      </p:sp>
      <p:sp>
        <p:nvSpPr>
          <p:cNvPr id="7" name="Block Arc 6"/>
          <p:cNvSpPr/>
          <p:nvPr/>
        </p:nvSpPr>
        <p:spPr>
          <a:xfrm>
            <a:off x="520270" y="1737919"/>
            <a:ext cx="3950019" cy="3950019"/>
          </a:xfrm>
          <a:prstGeom prst="blockArc">
            <a:avLst>
              <a:gd name="adj1" fmla="val 12596399"/>
              <a:gd name="adj2" fmla="val 16150350"/>
              <a:gd name="adj3" fmla="val 4527"/>
            </a:avLst>
          </a:prstGeom>
          <a:solidFill>
            <a:srgbClr val="36ADE1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" name="Block Arc 7"/>
          <p:cNvSpPr/>
          <p:nvPr/>
        </p:nvSpPr>
        <p:spPr>
          <a:xfrm>
            <a:off x="519260" y="1739671"/>
            <a:ext cx="3950019" cy="3950019"/>
          </a:xfrm>
          <a:prstGeom prst="blockArc">
            <a:avLst>
              <a:gd name="adj1" fmla="val 9000000"/>
              <a:gd name="adj2" fmla="val 12600000"/>
              <a:gd name="adj3" fmla="val 4527"/>
            </a:avLst>
          </a:prstGeom>
          <a:solidFill>
            <a:srgbClr val="36ADE1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9" name="Block Arc 8"/>
          <p:cNvSpPr/>
          <p:nvPr/>
        </p:nvSpPr>
        <p:spPr>
          <a:xfrm>
            <a:off x="519260" y="1676400"/>
            <a:ext cx="3950019" cy="3950019"/>
          </a:xfrm>
          <a:prstGeom prst="blockArc">
            <a:avLst>
              <a:gd name="adj1" fmla="val 5400000"/>
              <a:gd name="adj2" fmla="val 9000000"/>
              <a:gd name="adj3" fmla="val 4527"/>
            </a:avLst>
          </a:prstGeom>
          <a:solidFill>
            <a:srgbClr val="36ADE1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0" name="Block Arc 9"/>
          <p:cNvSpPr/>
          <p:nvPr/>
        </p:nvSpPr>
        <p:spPr>
          <a:xfrm>
            <a:off x="492390" y="1738107"/>
            <a:ext cx="3950019" cy="3950019"/>
          </a:xfrm>
          <a:prstGeom prst="blockArc">
            <a:avLst>
              <a:gd name="adj1" fmla="val 19800008"/>
              <a:gd name="adj2" fmla="val 1800007"/>
              <a:gd name="adj3" fmla="val 4527"/>
            </a:avLst>
          </a:prstGeom>
          <a:solidFill>
            <a:srgbClr val="36ADE1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1" name="Block Arc 10"/>
          <p:cNvSpPr/>
          <p:nvPr/>
        </p:nvSpPr>
        <p:spPr>
          <a:xfrm>
            <a:off x="492398" y="1738120"/>
            <a:ext cx="3950019" cy="3950019"/>
          </a:xfrm>
          <a:prstGeom prst="blockArc">
            <a:avLst>
              <a:gd name="adj1" fmla="val 16199989"/>
              <a:gd name="adj2" fmla="val 19799980"/>
              <a:gd name="adj3" fmla="val 4527"/>
            </a:avLst>
          </a:prstGeom>
          <a:solidFill>
            <a:srgbClr val="36ADE1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12" name="Group 11"/>
          <p:cNvGrpSpPr/>
          <p:nvPr/>
        </p:nvGrpSpPr>
        <p:grpSpPr>
          <a:xfrm>
            <a:off x="1608375" y="2758789"/>
            <a:ext cx="1773808" cy="1773808"/>
            <a:chOff x="3723195" y="1665795"/>
            <a:chExt cx="1773808" cy="1773808"/>
          </a:xfrm>
          <a:solidFill>
            <a:srgbClr val="36ADE1"/>
          </a:solidFill>
        </p:grpSpPr>
        <p:sp>
          <p:nvSpPr>
            <p:cNvPr id="13" name="Oval 12"/>
            <p:cNvSpPr/>
            <p:nvPr/>
          </p:nvSpPr>
          <p:spPr>
            <a:xfrm>
              <a:off x="3723195" y="1665795"/>
              <a:ext cx="1773808" cy="1773808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Oval 10"/>
            <p:cNvSpPr/>
            <p:nvPr/>
          </p:nvSpPr>
          <p:spPr>
            <a:xfrm>
              <a:off x="3982963" y="1925563"/>
              <a:ext cx="1254272" cy="1254272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algn="ctr" defTabSz="2533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40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CRS</a:t>
              </a:r>
              <a:endParaRPr lang="en-US" sz="40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846569" y="1094752"/>
            <a:ext cx="1241665" cy="1241665"/>
            <a:chOff x="3962399" y="6"/>
            <a:chExt cx="1241665" cy="1241665"/>
          </a:xfrm>
          <a:solidFill>
            <a:srgbClr val="36ADE1"/>
          </a:solidFill>
        </p:grpSpPr>
        <p:sp>
          <p:nvSpPr>
            <p:cNvPr id="16" name="Oval 15"/>
            <p:cNvSpPr/>
            <p:nvPr/>
          </p:nvSpPr>
          <p:spPr>
            <a:xfrm>
              <a:off x="3962399" y="6"/>
              <a:ext cx="1241665" cy="1241665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Oval 12"/>
            <p:cNvSpPr/>
            <p:nvPr/>
          </p:nvSpPr>
          <p:spPr>
            <a:xfrm>
              <a:off x="4144237" y="181844"/>
              <a:ext cx="877989" cy="877989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780" tIns="17780" rIns="17780" bIns="17780" numCol="1" spcCol="1270" anchor="ctr" anchorCtr="0">
              <a:noAutofit/>
            </a:bodyPr>
            <a:lstStyle/>
            <a:p>
              <a:pPr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Increased Collections</a:t>
              </a:r>
              <a:endParaRPr lang="en-US" sz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492509" y="2336416"/>
            <a:ext cx="1241665" cy="1241665"/>
            <a:chOff x="5634097" y="965152"/>
            <a:chExt cx="1241665" cy="1241665"/>
          </a:xfrm>
        </p:grpSpPr>
        <p:sp>
          <p:nvSpPr>
            <p:cNvPr id="19" name="Oval 18"/>
            <p:cNvSpPr/>
            <p:nvPr/>
          </p:nvSpPr>
          <p:spPr>
            <a:xfrm>
              <a:off x="5634097" y="965152"/>
              <a:ext cx="1241665" cy="1241665"/>
            </a:xfrm>
            <a:prstGeom prst="ellipse">
              <a:avLst/>
            </a:prstGeom>
            <a:solidFill>
              <a:srgbClr val="36ADE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Oval 14"/>
            <p:cNvSpPr/>
            <p:nvPr/>
          </p:nvSpPr>
          <p:spPr>
            <a:xfrm>
              <a:off x="5705009" y="1146990"/>
              <a:ext cx="1160979" cy="87798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0320" tIns="20320" rIns="20320" bIns="20320" numCol="1" spcCol="1270" anchor="ctr" anchorCtr="0">
              <a:noAutofit/>
            </a:bodyPr>
            <a:lstStyle/>
            <a:p>
              <a:pPr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Standardization &amp; Compliance</a:t>
              </a:r>
              <a:endParaRPr lang="en-US" sz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080541" y="4371265"/>
            <a:ext cx="1241665" cy="1241665"/>
            <a:chOff x="5634093" y="2895461"/>
            <a:chExt cx="1241665" cy="1241665"/>
          </a:xfrm>
          <a:solidFill>
            <a:srgbClr val="36ADE1"/>
          </a:solidFill>
        </p:grpSpPr>
        <p:sp>
          <p:nvSpPr>
            <p:cNvPr id="22" name="Oval 21"/>
            <p:cNvSpPr/>
            <p:nvPr/>
          </p:nvSpPr>
          <p:spPr>
            <a:xfrm>
              <a:off x="5634093" y="2895461"/>
              <a:ext cx="1241665" cy="1241665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Oval 16"/>
            <p:cNvSpPr/>
            <p:nvPr/>
          </p:nvSpPr>
          <p:spPr>
            <a:xfrm>
              <a:off x="5815931" y="3077299"/>
              <a:ext cx="877989" cy="877989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0320" tIns="20320" rIns="20320" bIns="20320" numCol="1" spcCol="1270" anchor="ctr" anchorCtr="0">
              <a:noAutofit/>
            </a:bodyPr>
            <a:lstStyle/>
            <a:p>
              <a:pPr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Customer Service</a:t>
              </a:r>
              <a:endParaRPr lang="en-US" sz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495116" y="4342690"/>
            <a:ext cx="1241665" cy="1241665"/>
            <a:chOff x="2317569" y="2897022"/>
            <a:chExt cx="1241665" cy="1241665"/>
          </a:xfrm>
          <a:solidFill>
            <a:srgbClr val="36ADE1"/>
          </a:solidFill>
        </p:grpSpPr>
        <p:sp>
          <p:nvSpPr>
            <p:cNvPr id="25" name="Oval 24"/>
            <p:cNvSpPr/>
            <p:nvPr/>
          </p:nvSpPr>
          <p:spPr>
            <a:xfrm>
              <a:off x="2317569" y="2897022"/>
              <a:ext cx="1241665" cy="1241665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Oval 18"/>
            <p:cNvSpPr/>
            <p:nvPr/>
          </p:nvSpPr>
          <p:spPr>
            <a:xfrm>
              <a:off x="2444389" y="3069429"/>
              <a:ext cx="988023" cy="877989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Transparency</a:t>
              </a:r>
              <a:endParaRPr lang="en-US" sz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6200" y="2336417"/>
            <a:ext cx="1241665" cy="1241665"/>
            <a:chOff x="2317569" y="966712"/>
            <a:chExt cx="1241665" cy="1241665"/>
          </a:xfrm>
        </p:grpSpPr>
        <p:sp>
          <p:nvSpPr>
            <p:cNvPr id="28" name="Oval 27"/>
            <p:cNvSpPr/>
            <p:nvPr/>
          </p:nvSpPr>
          <p:spPr>
            <a:xfrm>
              <a:off x="2317569" y="966712"/>
              <a:ext cx="1241665" cy="1241665"/>
            </a:xfrm>
            <a:prstGeom prst="ellipse">
              <a:avLst/>
            </a:prstGeom>
            <a:solidFill>
              <a:srgbClr val="36ADE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9" name="Oval 20"/>
            <p:cNvSpPr/>
            <p:nvPr/>
          </p:nvSpPr>
          <p:spPr>
            <a:xfrm>
              <a:off x="2499407" y="1148550"/>
              <a:ext cx="877989" cy="87798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2860" tIns="22860" rIns="22860" bIns="22860" numCol="1" spcCol="1270" anchor="ctr" anchorCtr="0">
              <a:noAutofit/>
            </a:bodyPr>
            <a:lstStyle/>
            <a:p>
              <a:pPr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Reduced Costs</a:t>
              </a:r>
              <a:endParaRPr lang="en-US" sz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1255349"/>
      </p:ext>
    </p:extLst>
  </p:cSld>
  <p:clrMapOvr>
    <a:masterClrMapping/>
  </p:clrMapOvr>
</p:sld>
</file>

<file path=ppt/theme/theme1.xml><?xml version="1.0" encoding="utf-8"?>
<a:theme xmlns:a="http://schemas.openxmlformats.org/drawingml/2006/main" name="Bureau of the Fiscal Service PPT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AB7E4C5FF3F8243A17225977B112D1D" ma:contentTypeVersion="19" ma:contentTypeDescription="Create a new document." ma:contentTypeScope="" ma:versionID="721d6d89fb5447e8ba49bd1973419774">
  <xsd:schema xmlns:xsd="http://www.w3.org/2001/XMLSchema" xmlns:xs="http://www.w3.org/2001/XMLSchema" xmlns:p="http://schemas.microsoft.com/office/2006/metadata/properties" xmlns:ns2="39bf00a5-6c51-43d9-8588-8399c36456de" xmlns:ns3="d18b261a-0edf-433c-ade6-b4c5a8c9ad88" targetNamespace="http://schemas.microsoft.com/office/2006/metadata/properties" ma:root="true" ma:fieldsID="ecd59fc59e5ac9fef52e8c547689edc6" ns2:_="" ns3:_="">
    <xsd:import namespace="39bf00a5-6c51-43d9-8588-8399c36456de"/>
    <xsd:import namespace="d18b261a-0edf-433c-ade6-b4c5a8c9ad88"/>
    <xsd:element name="properties">
      <xsd:complexType>
        <xsd:sequence>
          <xsd:element name="documentManagement">
            <xsd:complexType>
              <xsd:all>
                <xsd:element ref="ns2:Which_x0020_Portal_x003f_"/>
                <xsd:element ref="ns2:Project_x0020_Name"/>
                <xsd:element ref="ns2:Release_x0020__x0023_" minOccurs="0"/>
                <xsd:element ref="ns2:Outreach_x0020_Owner"/>
                <xsd:element ref="ns2:Status"/>
                <xsd:element ref="ns2:Date_x0020_Sent_x0020_to_x0020_KC" minOccurs="0"/>
                <xsd:element ref="ns2:Date_x0020_Rec_x0027_d_x0020_from_x0020_KC" minOccurs="0"/>
                <xsd:element ref="ns2:Date_x0020_sent_x0020_to_x0020_FS" minOccurs="0"/>
                <xsd:element ref="ns2:Date_x0020_Rec_x0027_d_x0020_from_x0020_FS" minOccurs="0"/>
                <xsd:element ref="ns2:Final_x0020_Review_x0020_to_x0020_FS" minOccurs="0"/>
                <xsd:element ref="ns2:Final_x0020_Review_x003a__x0020_FS_x0020_Approval" minOccurs="0"/>
                <xsd:element ref="ns2:Notes0" minOccurs="0"/>
                <xsd:element ref="ns3:_dlc_DocId" minOccurs="0"/>
                <xsd:element ref="ns3:_dlc_DocIdUrl" minOccurs="0"/>
                <xsd:element ref="ns3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bf00a5-6c51-43d9-8588-8399c36456de" elementFormDefault="qualified">
    <xsd:import namespace="http://schemas.microsoft.com/office/2006/documentManagement/types"/>
    <xsd:import namespace="http://schemas.microsoft.com/office/infopath/2007/PartnerControls"/>
    <xsd:element name="Which_x0020_Portal_x003f_" ma:index="1" ma:displayName="Which Portal?" ma:format="Dropdown" ma:internalName="Which_x0020_Portal_x003f_">
      <xsd:simpleType>
        <xsd:restriction base="dms:Choice">
          <xsd:enumeration value="Both"/>
          <xsd:enumeration value="Private"/>
          <xsd:enumeration value="Public"/>
        </xsd:restriction>
      </xsd:simpleType>
    </xsd:element>
    <xsd:element name="Project_x0020_Name" ma:index="2" ma:displayName="Project Type" ma:format="Dropdown" ma:internalName="Project_x0020_Name">
      <xsd:simpleType>
        <xsd:union memberTypes="dms:Text">
          <xsd:simpleType>
            <xsd:restriction base="dms:Choice">
              <xsd:enumeration value="Article"/>
              <xsd:enumeration value="FAQ"/>
              <xsd:enumeration value="User Guides"/>
              <xsd:enumeration value="Demo"/>
              <xsd:enumeration value="User Communication"/>
              <xsd:enumeration value="Proposal"/>
            </xsd:restriction>
          </xsd:simpleType>
        </xsd:union>
      </xsd:simpleType>
    </xsd:element>
    <xsd:element name="Release_x0020__x0023_" ma:index="3" nillable="true" ma:displayName="Release #" ma:format="Dropdown" ma:internalName="Release_x0020__x0023_">
      <xsd:simpleType>
        <xsd:union memberTypes="dms:Text">
          <xsd:simpleType>
            <xsd:restriction base="dms:Choice">
              <xsd:enumeration value="All"/>
              <xsd:enumeration value="1.0"/>
              <xsd:enumeration value="2.0"/>
              <xsd:enumeration value="3.0"/>
              <xsd:enumeration value="4.0"/>
              <xsd:enumeration value="4.1"/>
              <xsd:enumeration value="5.0"/>
              <xsd:enumeration value="6.0"/>
              <xsd:enumeration value="6.1"/>
              <xsd:enumeration value="6.2"/>
            </xsd:restriction>
          </xsd:simpleType>
        </xsd:union>
      </xsd:simpleType>
    </xsd:element>
    <xsd:element name="Outreach_x0020_Owner" ma:index="4" ma:displayName="Outreach Owner" ma:list="UserInfo" ma:SharePointGroup="6335" ma:internalName="Outreach_x0020_Own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atus" ma:index="5" ma:displayName="Status" ma:format="Dropdown" ma:internalName="Status">
      <xsd:simpleType>
        <xsd:restriction base="dms:Choice">
          <xsd:enumeration value="Outreach - Creation"/>
          <xsd:enumeration value="Outreach - Rework"/>
          <xsd:enumeration value="KC - Review"/>
          <xsd:enumeration value="FS - Review"/>
          <xsd:enumeration value="Approved"/>
        </xsd:restriction>
      </xsd:simpleType>
    </xsd:element>
    <xsd:element name="Date_x0020_Sent_x0020_to_x0020_KC" ma:index="6" nillable="true" ma:displayName="Date Sent to KC" ma:format="DateOnly" ma:internalName="Date_x0020_Sent_x0020_to_x0020_KC">
      <xsd:simpleType>
        <xsd:restriction base="dms:DateTime"/>
      </xsd:simpleType>
    </xsd:element>
    <xsd:element name="Date_x0020_Rec_x0027_d_x0020_from_x0020_KC" ma:index="7" nillable="true" ma:displayName="Date Rec'd from KC" ma:format="DateOnly" ma:internalName="Date_x0020_Rec_x0027_d_x0020_from_x0020_KC">
      <xsd:simpleType>
        <xsd:restriction base="dms:DateTime"/>
      </xsd:simpleType>
    </xsd:element>
    <xsd:element name="Date_x0020_sent_x0020_to_x0020_FS" ma:index="8" nillable="true" ma:displayName="Date sent to FS" ma:format="DateOnly" ma:internalName="Date_x0020_sent_x0020_to_x0020_FS">
      <xsd:simpleType>
        <xsd:restriction base="dms:DateTime"/>
      </xsd:simpleType>
    </xsd:element>
    <xsd:element name="Date_x0020_Rec_x0027_d_x0020_from_x0020_FS" ma:index="9" nillable="true" ma:displayName="Date Rec'd from FS" ma:format="DateOnly" ma:internalName="Date_x0020_Rec_x0027_d_x0020_from_x0020_FS">
      <xsd:simpleType>
        <xsd:restriction base="dms:DateTime"/>
      </xsd:simpleType>
    </xsd:element>
    <xsd:element name="Final_x0020_Review_x0020_to_x0020_FS" ma:index="10" nillable="true" ma:displayName="Final Review to FS" ma:format="DateOnly" ma:internalName="Final_x0020_Review_x0020_to_x0020_FS">
      <xsd:simpleType>
        <xsd:restriction base="dms:DateTime"/>
      </xsd:simpleType>
    </xsd:element>
    <xsd:element name="Final_x0020_Review_x003a__x0020_FS_x0020_Approval" ma:index="11" nillable="true" ma:displayName="Final Review: FS Approval" ma:format="DateOnly" ma:internalName="Final_x0020_Review_x003a__x0020_FS_x0020_Approval">
      <xsd:simpleType>
        <xsd:restriction base="dms:DateTime"/>
      </xsd:simpleType>
    </xsd:element>
    <xsd:element name="Notes0" ma:index="12" nillable="true" ma:displayName="Notes" ma:internalName="Notes0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8b261a-0edf-433c-ade6-b4c5a8c9ad88" elementFormDefault="qualified">
    <xsd:import namespace="http://schemas.microsoft.com/office/2006/documentManagement/types"/>
    <xsd:import namespace="http://schemas.microsoft.com/office/infopath/2007/PartnerControls"/>
    <xsd:element name="_dlc_DocId" ma:index="17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18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9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1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d18b261a-0edf-433c-ade6-b4c5a8c9ad88">UZD6JJ247QYQ-4202-146</_dlc_DocId>
    <_dlc_DocIdUrl xmlns="d18b261a-0edf-433c-ade6-b4c5a8c9ad88">
      <Url>https://fedsharesites.frb.org/dist/8H/ST LOUIS/TAS/FIR_Outreach/_layouts/15/DocIdRedir.aspx?ID=UZD6JJ247QYQ-4202-146</Url>
      <Description>UZD6JJ247QYQ-4202-146</Description>
    </_dlc_DocIdUrl>
    <Date_x0020_Rec_x0027_d_x0020_from_x0020_FS xmlns="39bf00a5-6c51-43d9-8588-8399c36456de" xsi:nil="true"/>
    <Final_x0020_Review_x0020_to_x0020_FS xmlns="39bf00a5-6c51-43d9-8588-8399c36456de" xsi:nil="true"/>
    <Final_x0020_Review_x003a__x0020_FS_x0020_Approval xmlns="39bf00a5-6c51-43d9-8588-8399c36456de" xsi:nil="true"/>
    <Release_x0020__x0023_ xmlns="39bf00a5-6c51-43d9-8588-8399c36456de">All</Release_x0020__x0023_>
    <Status xmlns="39bf00a5-6c51-43d9-8588-8399c36456de">Outreach - Creation</Status>
    <Date_x0020_sent_x0020_to_x0020_FS xmlns="39bf00a5-6c51-43d9-8588-8399c36456de" xsi:nil="true"/>
    <Outreach_x0020_Owner xmlns="39bf00a5-6c51-43d9-8588-8399c36456de">
      <UserInfo>
        <DisplayName>Welling, Adam L</DisplayName>
        <AccountId>5745</AccountId>
        <AccountType/>
      </UserInfo>
    </Outreach_x0020_Owner>
    <Notes0 xmlns="39bf00a5-6c51-43d9-8588-8399c36456de" xsi:nil="true"/>
    <Date_x0020_Sent_x0020_to_x0020_KC xmlns="39bf00a5-6c51-43d9-8588-8399c36456de" xsi:nil="true"/>
    <Project_x0020_Name xmlns="39bf00a5-6c51-43d9-8588-8399c36456de">Presentation</Project_x0020_Name>
    <Date_x0020_Rec_x0027_d_x0020_from_x0020_KC xmlns="39bf00a5-6c51-43d9-8588-8399c36456de" xsi:nil="true"/>
    <Which_x0020_Portal_x003f_ xmlns="39bf00a5-6c51-43d9-8588-8399c36456de">Both</Which_x0020_Portal_x003f_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Version=14.0.0.0, Culture=neutral, PublicKeyToken=71e9bce111e9429c</Assembly>
    <Class>Microsoft.Office.DocumentManagement.Internal.DocIdHandler</Class>
    <Data/>
    <Filter/>
  </Receiver>
  <Receiver>
    <Name>Nintex conditional workflow start</Name>
    <Synchronization>Synchronous</Synchronization>
    <Type>10001</Type>
    <SequenceNumber>50000</SequenceNumber>
    <Url/>
    <Assembly>Nintex.Workflow, Version=1.0.0.0, Culture=neutral, PublicKeyToken=913f6bae0ca5ae12</Assembly>
    <Class>Nintex.Workflow.ConditionalWorkflowStartReceiver</Class>
    <Data>635743247433258077</Data>
    <Filter/>
  </Receiver>
  <Receiver>
    <Name>Nintex conditional workflow start</Name>
    <Synchronization>Synchronous</Synchronization>
    <Type>10002</Type>
    <SequenceNumber>50000</SequenceNumber>
    <Url/>
    <Assembly>Nintex.Workflow, Version=1.0.0.0, Culture=neutral, PublicKeyToken=913f6bae0ca5ae12</Assembly>
    <Class>Nintex.Workflow.ConditionalWorkflowStartReceiver</Class>
    <Data>635743247433258077</Data>
    <Filter/>
  </Receiver>
  <Receiver>
    <Name>Nintex conditional workflow start</Name>
    <Synchronization>Synchronous</Synchronization>
    <Type>2</Type>
    <SequenceNumber>50000</SequenceNumber>
    <Url/>
    <Assembly>Nintex.Workflow, Version=1.0.0.0, Culture=neutral, PublicKeyToken=913f6bae0ca5ae12</Assembly>
    <Class>Nintex.Workflow.ConditionalWorkflowStartReceiver</Class>
    <Data>635743247433258077</Data>
    <Filter/>
  </Receiver>
</spe:Receivers>
</file>

<file path=customXml/itemProps1.xml><?xml version="1.0" encoding="utf-8"?>
<ds:datastoreItem xmlns:ds="http://schemas.openxmlformats.org/officeDocument/2006/customXml" ds:itemID="{9B39E707-EFA3-4140-887C-C09A0C67CD5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9bf00a5-6c51-43d9-8588-8399c36456de"/>
    <ds:schemaRef ds:uri="d18b261a-0edf-433c-ade6-b4c5a8c9ad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4C6C291-DA1D-4351-AEE2-CD5D54E0195B}">
  <ds:schemaRefs>
    <ds:schemaRef ds:uri="http://schemas.microsoft.com/office/infopath/2007/PartnerControls"/>
    <ds:schemaRef ds:uri="d18b261a-0edf-433c-ade6-b4c5a8c9ad88"/>
    <ds:schemaRef ds:uri="http://purl.org/dc/terms/"/>
    <ds:schemaRef ds:uri="http://www.w3.org/XML/1998/namespace"/>
    <ds:schemaRef ds:uri="http://purl.org/dc/elements/1.1/"/>
    <ds:schemaRef ds:uri="39bf00a5-6c51-43d9-8588-8399c36456de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C8CC02CF-A75B-4933-AC26-B20D4E9F4685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703CFC66-6060-4215-9FF3-A951A442BDCD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Bureau of the Fiscal Service PPT Template</Template>
  <TotalTime>14927</TotalTime>
  <Words>1923</Words>
  <Application>Microsoft Office PowerPoint</Application>
  <PresentationFormat>On-screen Show (4:3)</PresentationFormat>
  <Paragraphs>439</Paragraphs>
  <Slides>31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Bureau of the Fiscal Service PPT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Dept. of the Treasury, FMS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April D. Battle</dc:creator>
  <cp:lastModifiedBy>Debra Hoffman</cp:lastModifiedBy>
  <cp:revision>220</cp:revision>
  <cp:lastPrinted>2016-04-22T14:15:47Z</cp:lastPrinted>
  <dcterms:created xsi:type="dcterms:W3CDTF">2014-06-05T14:12:22Z</dcterms:created>
  <dcterms:modified xsi:type="dcterms:W3CDTF">2016-05-06T00:17:22Z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0x010100DAB7E4C5FF3F8243A17225977B112D1D</vt:lpwstr>
  </property>
  <property fmtid="{D5CDD505-2E9C-101B-9397-08002B2CF9AE}" pid="3" name="_dlc_DocIdItemGuid">
    <vt:lpwstr>8d08afa6-70ea-4f54-a3c1-f8e0c83d9dda</vt:lpwstr>
  </property>
  <property fmtid="{D5CDD505-2E9C-101B-9397-08002B2CF9AE}" pid="4" name="Order">
    <vt:r8>6600</vt:r8>
  </property>
</Properties>
</file>